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8" r:id="rId3"/>
    <p:sldId id="257" r:id="rId4"/>
    <p:sldId id="259" r:id="rId5"/>
    <p:sldId id="260" r:id="rId6"/>
    <p:sldId id="261" r:id="rId7"/>
    <p:sldId id="263" r:id="rId8"/>
    <p:sldId id="262" r:id="rId9"/>
    <p:sldId id="266" r:id="rId10"/>
    <p:sldId id="265" r:id="rId11"/>
    <p:sldId id="264"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Times New Roman" charset="0"/>
        <a:ea typeface="ＭＳ Ｐゴシック" charset="0"/>
        <a:cs typeface="+mn-cs"/>
      </a:defRPr>
    </a:lvl5pPr>
    <a:lvl6pPr marL="2286000" algn="l" defTabSz="457200" rtl="0" eaLnBrk="1" latinLnBrk="0" hangingPunct="1">
      <a:defRPr kern="1200">
        <a:solidFill>
          <a:schemeClr val="tx1"/>
        </a:solidFill>
        <a:latin typeface="Times New Roman" charset="0"/>
        <a:ea typeface="ＭＳ Ｐゴシック" charset="0"/>
        <a:cs typeface="+mn-cs"/>
      </a:defRPr>
    </a:lvl6pPr>
    <a:lvl7pPr marL="2743200" algn="l" defTabSz="457200" rtl="0" eaLnBrk="1" latinLnBrk="0" hangingPunct="1">
      <a:defRPr kern="1200">
        <a:solidFill>
          <a:schemeClr val="tx1"/>
        </a:solidFill>
        <a:latin typeface="Times New Roman" charset="0"/>
        <a:ea typeface="ＭＳ Ｐゴシック" charset="0"/>
        <a:cs typeface="+mn-cs"/>
      </a:defRPr>
    </a:lvl7pPr>
    <a:lvl8pPr marL="3200400" algn="l" defTabSz="457200" rtl="0" eaLnBrk="1" latinLnBrk="0" hangingPunct="1">
      <a:defRPr kern="1200">
        <a:solidFill>
          <a:schemeClr val="tx1"/>
        </a:solidFill>
        <a:latin typeface="Times New Roman" charset="0"/>
        <a:ea typeface="ＭＳ Ｐゴシック" charset="0"/>
        <a:cs typeface="+mn-cs"/>
      </a:defRPr>
    </a:lvl8pPr>
    <a:lvl9pPr marL="3657600" algn="l" defTabSz="457200" rtl="0" eaLnBrk="1" latinLnBrk="0" hangingPunct="1">
      <a:defRPr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p:cViewPr varScale="1">
        <p:scale>
          <a:sx n="119" d="100"/>
          <a:sy n="119" d="100"/>
        </p:scale>
        <p:origin x="14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6" name="Group 8"/>
          <p:cNvGrpSpPr>
            <a:grpSpLocks/>
          </p:cNvGrpSpPr>
          <p:nvPr/>
        </p:nvGrpSpPr>
        <p:grpSpPr bwMode="auto">
          <a:xfrm>
            <a:off x="0" y="1752600"/>
            <a:ext cx="9142413" cy="1981200"/>
            <a:chOff x="0" y="1104"/>
            <a:chExt cx="5759" cy="1248"/>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104"/>
              <a:ext cx="5759" cy="1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51" name="Arc 3"/>
            <p:cNvSpPr>
              <a:spLocks/>
            </p:cNvSpPr>
            <p:nvPr/>
          </p:nvSpPr>
          <p:spPr bwMode="auto">
            <a:xfrm>
              <a:off x="576" y="1444"/>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0"/>
                    <a:pt x="43185" y="9654"/>
                    <a:pt x="43199" y="21573"/>
                  </a:cubicBezTo>
                </a:path>
                <a:path w="43200" h="21680" stroke="0" extrusionOk="0">
                  <a:moveTo>
                    <a:pt x="0" y="21679"/>
                  </a:moveTo>
                  <a:cubicBezTo>
                    <a:pt x="0" y="21653"/>
                    <a:pt x="0" y="21626"/>
                    <a:pt x="0" y="21600"/>
                  </a:cubicBezTo>
                  <a:cubicBezTo>
                    <a:pt x="0" y="9670"/>
                    <a:pt x="9670" y="0"/>
                    <a:pt x="21600" y="0"/>
                  </a:cubicBezTo>
                  <a:cubicBezTo>
                    <a:pt x="33518" y="0"/>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2055" name="Group 7"/>
            <p:cNvGrpSpPr>
              <a:grpSpLocks/>
            </p:cNvGrpSpPr>
            <p:nvPr/>
          </p:nvGrpSpPr>
          <p:grpSpPr bwMode="auto">
            <a:xfrm>
              <a:off x="0" y="2208"/>
              <a:ext cx="5759" cy="144"/>
              <a:chOff x="0" y="2208"/>
              <a:chExt cx="5759" cy="144"/>
            </a:xfrm>
          </p:grpSpPr>
          <p:sp>
            <p:nvSpPr>
              <p:cNvPr id="2052" name="Rectangle 4"/>
              <p:cNvSpPr>
                <a:spLocks noChangeArrowheads="1"/>
              </p:cNvSpPr>
              <p:nvPr/>
            </p:nvSpPr>
            <p:spPr bwMode="ltGray">
              <a:xfrm>
                <a:off x="0" y="2208"/>
                <a:ext cx="5759" cy="144"/>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3" name="Rectangle 5"/>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4" name="Rectangle 6"/>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57" name="Rectangle 9"/>
          <p:cNvSpPr>
            <a:spLocks noGrp="1" noChangeArrowheads="1"/>
          </p:cNvSpPr>
          <p:nvPr>
            <p:ph type="ctrTitle" sz="quarter"/>
          </p:nvPr>
        </p:nvSpPr>
        <p:spPr>
          <a:xfrm>
            <a:off x="685800" y="2286000"/>
            <a:ext cx="7772400" cy="1143000"/>
          </a:xfrm>
        </p:spPr>
        <p:txBody>
          <a:bodyPr/>
          <a:lstStyle>
            <a:lvl1pPr>
              <a:defRPr/>
            </a:lvl1pPr>
          </a:lstStyle>
          <a:p>
            <a:pPr lvl="0"/>
            <a:r>
              <a:rPr lang="en-US" noProof="0"/>
              <a:t>Click to edit Master title style</a:t>
            </a:r>
          </a:p>
        </p:txBody>
      </p:sp>
      <p:sp>
        <p:nvSpPr>
          <p:cNvPr id="2058" name="Rectangle 1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59" name="Rectangle 11"/>
          <p:cNvSpPr>
            <a:spLocks noGrp="1" noChangeArrowheads="1"/>
          </p:cNvSpPr>
          <p:nvPr>
            <p:ph type="dt" sz="quarter" idx="2"/>
          </p:nvPr>
        </p:nvSpPr>
        <p:spPr/>
        <p:txBody>
          <a:bodyPr/>
          <a:lstStyle>
            <a:lvl1pPr>
              <a:defRPr/>
            </a:lvl1pPr>
          </a:lstStyle>
          <a:p>
            <a:endParaRPr lang="en-US"/>
          </a:p>
        </p:txBody>
      </p:sp>
      <p:sp>
        <p:nvSpPr>
          <p:cNvPr id="2060" name="Rectangle 12"/>
          <p:cNvSpPr>
            <a:spLocks noGrp="1" noChangeArrowheads="1"/>
          </p:cNvSpPr>
          <p:nvPr>
            <p:ph type="ftr" sz="quarter" idx="3"/>
          </p:nvPr>
        </p:nvSpPr>
        <p:spPr/>
        <p:txBody>
          <a:bodyPr/>
          <a:lstStyle>
            <a:lvl1pPr>
              <a:defRPr/>
            </a:lvl1pPr>
          </a:lstStyle>
          <a:p>
            <a:endParaRPr lang="en-US"/>
          </a:p>
        </p:txBody>
      </p:sp>
      <p:sp>
        <p:nvSpPr>
          <p:cNvPr id="2061" name="Rectangle 13"/>
          <p:cNvSpPr>
            <a:spLocks noGrp="1" noChangeArrowheads="1"/>
          </p:cNvSpPr>
          <p:nvPr>
            <p:ph type="sldNum" sz="quarter" idx="4"/>
          </p:nvPr>
        </p:nvSpPr>
        <p:spPr/>
        <p:txBody>
          <a:bodyPr/>
          <a:lstStyle>
            <a:lvl1pPr>
              <a:defRPr/>
            </a:lvl1pPr>
          </a:lstStyle>
          <a:p>
            <a:fld id="{3B4514C6-280A-7B48-A0BF-B4B5559A3E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D073C5-A33F-B549-8856-B22F8E7D296D}" type="slidenum">
              <a:rPr lang="en-US"/>
              <a:pPr/>
              <a:t>‹#›</a:t>
            </a:fld>
            <a:endParaRPr lang="en-US"/>
          </a:p>
        </p:txBody>
      </p:sp>
    </p:spTree>
    <p:extLst>
      <p:ext uri="{BB962C8B-B14F-4D97-AF65-F5344CB8AC3E}">
        <p14:creationId xmlns:p14="http://schemas.microsoft.com/office/powerpoint/2010/main" val="285836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82007-6700-7A4A-AB2C-AFEEB4265970}" type="slidenum">
              <a:rPr lang="en-US"/>
              <a:pPr/>
              <a:t>‹#›</a:t>
            </a:fld>
            <a:endParaRPr lang="en-US"/>
          </a:p>
        </p:txBody>
      </p:sp>
    </p:spTree>
    <p:extLst>
      <p:ext uri="{BB962C8B-B14F-4D97-AF65-F5344CB8AC3E}">
        <p14:creationId xmlns:p14="http://schemas.microsoft.com/office/powerpoint/2010/main" val="192424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EE4876-9280-D64B-ADA1-4CF497C0B308}" type="slidenum">
              <a:rPr lang="en-US"/>
              <a:pPr/>
              <a:t>‹#›</a:t>
            </a:fld>
            <a:endParaRPr lang="en-US"/>
          </a:p>
        </p:txBody>
      </p:sp>
    </p:spTree>
    <p:extLst>
      <p:ext uri="{BB962C8B-B14F-4D97-AF65-F5344CB8AC3E}">
        <p14:creationId xmlns:p14="http://schemas.microsoft.com/office/powerpoint/2010/main" val="159366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C05A33-3809-064A-87B0-79193DDCDEBC}" type="slidenum">
              <a:rPr lang="en-US"/>
              <a:pPr/>
              <a:t>‹#›</a:t>
            </a:fld>
            <a:endParaRPr lang="en-US"/>
          </a:p>
        </p:txBody>
      </p:sp>
    </p:spTree>
    <p:extLst>
      <p:ext uri="{BB962C8B-B14F-4D97-AF65-F5344CB8AC3E}">
        <p14:creationId xmlns:p14="http://schemas.microsoft.com/office/powerpoint/2010/main" val="36786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6A2513-BB98-9C49-9284-B570C47B5167}" type="slidenum">
              <a:rPr lang="en-US"/>
              <a:pPr/>
              <a:t>‹#›</a:t>
            </a:fld>
            <a:endParaRPr lang="en-US"/>
          </a:p>
        </p:txBody>
      </p:sp>
    </p:spTree>
    <p:extLst>
      <p:ext uri="{BB962C8B-B14F-4D97-AF65-F5344CB8AC3E}">
        <p14:creationId xmlns:p14="http://schemas.microsoft.com/office/powerpoint/2010/main" val="364777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392004-F923-1741-B7E8-159F33A04CE9}" type="slidenum">
              <a:rPr lang="en-US"/>
              <a:pPr/>
              <a:t>‹#›</a:t>
            </a:fld>
            <a:endParaRPr lang="en-US"/>
          </a:p>
        </p:txBody>
      </p:sp>
    </p:spTree>
    <p:extLst>
      <p:ext uri="{BB962C8B-B14F-4D97-AF65-F5344CB8AC3E}">
        <p14:creationId xmlns:p14="http://schemas.microsoft.com/office/powerpoint/2010/main" val="200830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6ABAA5-1331-E448-8E76-8C2081204007}" type="slidenum">
              <a:rPr lang="en-US"/>
              <a:pPr/>
              <a:t>‹#›</a:t>
            </a:fld>
            <a:endParaRPr lang="en-US"/>
          </a:p>
        </p:txBody>
      </p:sp>
    </p:spTree>
    <p:extLst>
      <p:ext uri="{BB962C8B-B14F-4D97-AF65-F5344CB8AC3E}">
        <p14:creationId xmlns:p14="http://schemas.microsoft.com/office/powerpoint/2010/main" val="423201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C5E018-3B73-194A-8AC8-1BE5D507DE74}" type="slidenum">
              <a:rPr lang="en-US"/>
              <a:pPr/>
              <a:t>‹#›</a:t>
            </a:fld>
            <a:endParaRPr lang="en-US"/>
          </a:p>
        </p:txBody>
      </p:sp>
    </p:spTree>
    <p:extLst>
      <p:ext uri="{BB962C8B-B14F-4D97-AF65-F5344CB8AC3E}">
        <p14:creationId xmlns:p14="http://schemas.microsoft.com/office/powerpoint/2010/main" val="223106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C4F720-491E-894F-A4FB-132B45BC78C2}" type="slidenum">
              <a:rPr lang="en-US"/>
              <a:pPr/>
              <a:t>‹#›</a:t>
            </a:fld>
            <a:endParaRPr lang="en-US"/>
          </a:p>
        </p:txBody>
      </p:sp>
    </p:spTree>
    <p:extLst>
      <p:ext uri="{BB962C8B-B14F-4D97-AF65-F5344CB8AC3E}">
        <p14:creationId xmlns:p14="http://schemas.microsoft.com/office/powerpoint/2010/main" val="344418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3D7AB4-C20B-B84E-80CF-9C81C23AC9FA}" type="slidenum">
              <a:rPr lang="en-US"/>
              <a:pPr/>
              <a:t>‹#›</a:t>
            </a:fld>
            <a:endParaRPr lang="en-US"/>
          </a:p>
        </p:txBody>
      </p:sp>
    </p:spTree>
    <p:extLst>
      <p:ext uri="{BB962C8B-B14F-4D97-AF65-F5344CB8AC3E}">
        <p14:creationId xmlns:p14="http://schemas.microsoft.com/office/powerpoint/2010/main" val="425759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2" name="Group 8"/>
          <p:cNvGrpSpPr>
            <a:grpSpLocks/>
          </p:cNvGrpSpPr>
          <p:nvPr/>
        </p:nvGrpSpPr>
        <p:grpSpPr bwMode="auto">
          <a:xfrm>
            <a:off x="0" y="0"/>
            <a:ext cx="9142413" cy="6856413"/>
            <a:chOff x="0" y="0"/>
            <a:chExt cx="5759" cy="4319"/>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5759" cy="1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27" name="Arc 3"/>
            <p:cNvSpPr>
              <a:spLocks/>
            </p:cNvSpPr>
            <p:nvPr/>
          </p:nvSpPr>
          <p:spPr bwMode="auto">
            <a:xfrm>
              <a:off x="576" y="340"/>
              <a:ext cx="4656" cy="814"/>
            </a:xfrm>
            <a:custGeom>
              <a:avLst/>
              <a:gdLst>
                <a:gd name="G0" fmla="+- 21600 0 0"/>
                <a:gd name="G1" fmla="+- 21600 0 0"/>
                <a:gd name="G2" fmla="+- 21600 0 0"/>
                <a:gd name="T0" fmla="*/ 0 w 43200"/>
                <a:gd name="T1" fmla="*/ 21680 h 21680"/>
                <a:gd name="T2" fmla="*/ 43200 w 43200"/>
                <a:gd name="T3" fmla="*/ 21573 h 21680"/>
                <a:gd name="T4" fmla="*/ 21600 w 43200"/>
                <a:gd name="T5" fmla="*/ 21600 h 21680"/>
              </a:gdLst>
              <a:ahLst/>
              <a:cxnLst>
                <a:cxn ang="0">
                  <a:pos x="T0" y="T1"/>
                </a:cxn>
                <a:cxn ang="0">
                  <a:pos x="T2" y="T3"/>
                </a:cxn>
                <a:cxn ang="0">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0"/>
                    <a:pt x="43185" y="9654"/>
                    <a:pt x="43199" y="21573"/>
                  </a:cubicBezTo>
                </a:path>
                <a:path w="43200" h="21680" stroke="0" extrusionOk="0">
                  <a:moveTo>
                    <a:pt x="0" y="21679"/>
                  </a:moveTo>
                  <a:cubicBezTo>
                    <a:pt x="0" y="21653"/>
                    <a:pt x="0" y="21626"/>
                    <a:pt x="0" y="21600"/>
                  </a:cubicBezTo>
                  <a:cubicBezTo>
                    <a:pt x="0" y="9670"/>
                    <a:pt x="9670" y="0"/>
                    <a:pt x="21600" y="0"/>
                  </a:cubicBezTo>
                  <a:cubicBezTo>
                    <a:pt x="33518" y="0"/>
                    <a:pt x="43185" y="9654"/>
                    <a:pt x="43199" y="21573"/>
                  </a:cubicBezTo>
                  <a:lnTo>
                    <a:pt x="21600" y="21600"/>
                  </a:lnTo>
                  <a:close/>
                </a:path>
              </a:pathLst>
            </a:custGeom>
            <a:solidFill>
              <a:schemeClr val="accent2">
                <a:alpha val="50000"/>
              </a:schemeClr>
            </a:soli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8" name="Rectangle 4"/>
            <p:cNvSpPr>
              <a:spLocks noChangeArrowheads="1"/>
            </p:cNvSpPr>
            <p:nvPr/>
          </p:nvSpPr>
          <p:spPr bwMode="hidden">
            <a:xfrm>
              <a:off x="0" y="1104"/>
              <a:ext cx="5759" cy="3215"/>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9" name="Rectangle 5"/>
            <p:cNvSpPr>
              <a:spLocks noChangeArrowheads="1"/>
            </p:cNvSpPr>
            <p:nvPr/>
          </p:nvSpPr>
          <p:spPr bwMode="ltGray">
            <a:xfrm>
              <a:off x="0" y="1104"/>
              <a:ext cx="5759" cy="144"/>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0" name="Rectangle 6"/>
            <p:cNvSpPr>
              <a:spLocks noChangeArrowheads="1"/>
            </p:cNvSpPr>
            <p:nvPr/>
          </p:nvSpPr>
          <p:spPr bwMode="ltGray">
            <a:xfrm>
              <a:off x="4319" y="1104"/>
              <a:ext cx="1440" cy="144"/>
            </a:xfrm>
            <a:prstGeom prst="rect">
              <a:avLst/>
            </a:prstGeom>
            <a:gradFill rotWithShape="0">
              <a:gsLst>
                <a:gs pos="0">
                  <a:schemeClr val="accent2"/>
                </a:gs>
                <a:gs pos="100000">
                  <a:schemeClr val="hlink"/>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1" name="Rectangle 7"/>
            <p:cNvSpPr>
              <a:spLocks noChangeArrowheads="1"/>
            </p:cNvSpPr>
            <p:nvPr/>
          </p:nvSpPr>
          <p:spPr bwMode="ltGray">
            <a:xfrm>
              <a:off x="0" y="1104"/>
              <a:ext cx="1440" cy="144"/>
            </a:xfrm>
            <a:prstGeom prst="rect">
              <a:avLst/>
            </a:prstGeom>
            <a:gradFill rotWithShape="0">
              <a:gsLst>
                <a:gs pos="0">
                  <a:schemeClr val="hlink"/>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33" name="Rectangle 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6" name="Rectangle 1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7" name="Rectangle 13"/>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sz="1400"/>
            </a:lvl1pPr>
          </a:lstStyle>
          <a:p>
            <a:fld id="{38AD26B6-5D5C-0B45-AC80-23D632F4847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ea typeface="ＭＳ Ｐゴシック" charset="0"/>
        </a:defRPr>
      </a:lvl2pPr>
      <a:lvl3pPr algn="ctr" rtl="0" eaLnBrk="1" fontAlgn="base" hangingPunct="1">
        <a:spcBef>
          <a:spcPct val="0"/>
        </a:spcBef>
        <a:spcAft>
          <a:spcPct val="0"/>
        </a:spcAft>
        <a:defRPr sz="4400">
          <a:solidFill>
            <a:schemeClr val="tx2"/>
          </a:solidFill>
          <a:latin typeface="Times New Roman" charset="0"/>
          <a:ea typeface="ＭＳ Ｐゴシック" charset="0"/>
        </a:defRPr>
      </a:lvl3pPr>
      <a:lvl4pPr algn="ctr" rtl="0" eaLnBrk="1" fontAlgn="base" hangingPunct="1">
        <a:spcBef>
          <a:spcPct val="0"/>
        </a:spcBef>
        <a:spcAft>
          <a:spcPct val="0"/>
        </a:spcAft>
        <a:defRPr sz="4400">
          <a:solidFill>
            <a:schemeClr val="tx2"/>
          </a:solidFill>
          <a:latin typeface="Times New Roman" charset="0"/>
          <a:ea typeface="ＭＳ Ｐゴシック" charset="0"/>
        </a:defRPr>
      </a:lvl4pPr>
      <a:lvl5pPr algn="ctr" rtl="0" eaLnBrk="1" fontAlgn="base" hangingPunct="1">
        <a:spcBef>
          <a:spcPct val="0"/>
        </a:spcBef>
        <a:spcAft>
          <a:spcPct val="0"/>
        </a:spcAft>
        <a:defRPr sz="4400">
          <a:solidFill>
            <a:schemeClr val="tx2"/>
          </a:solidFill>
          <a:latin typeface="Times New Roman" charset="0"/>
          <a:ea typeface="ＭＳ Ｐゴシック" charset="0"/>
        </a:defRPr>
      </a:lvl5pPr>
      <a:lvl6pPr marL="457200" algn="ctr" rtl="0" eaLnBrk="1" fontAlgn="base" hangingPunct="1">
        <a:spcBef>
          <a:spcPct val="0"/>
        </a:spcBef>
        <a:spcAft>
          <a:spcPct val="0"/>
        </a:spcAft>
        <a:defRPr sz="44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44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44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a:t>Refresh, Revive &amp; </a:t>
            </a:r>
            <a:r>
              <a:rPr lang="en-US" dirty="0"/>
              <a:t>Renew</a:t>
            </a:r>
            <a:br>
              <a:rPr lang="en-US" dirty="0"/>
            </a:br>
            <a:r>
              <a:rPr lang="en-US" dirty="0"/>
              <a:t>Part 1</a:t>
            </a:r>
          </a:p>
        </p:txBody>
      </p:sp>
      <p:sp>
        <p:nvSpPr>
          <p:cNvPr id="3" name="Subtitle 2"/>
          <p:cNvSpPr>
            <a:spLocks noGrp="1"/>
          </p:cNvSpPr>
          <p:nvPr>
            <p:ph type="subTitle" sz="quarter" idx="1"/>
          </p:nvPr>
        </p:nvSpPr>
        <p:spPr/>
        <p:txBody>
          <a:bodyPr/>
          <a:lstStyle/>
          <a:p>
            <a:r>
              <a:rPr lang="en-US" dirty="0">
                <a:solidFill>
                  <a:schemeClr val="tx1"/>
                </a:solidFill>
                <a:latin typeface="+mn-lt"/>
                <a:ea typeface="+mn-ea"/>
                <a:cs typeface="+mn-cs"/>
              </a:rPr>
              <a:t>Speak the Word Church International</a:t>
            </a:r>
          </a:p>
          <a:p>
            <a:r>
              <a:rPr lang="en-US" dirty="0">
                <a:solidFill>
                  <a:schemeClr val="tx1"/>
                </a:solidFill>
                <a:latin typeface="+mn-lt"/>
                <a:ea typeface="+mn-ea"/>
                <a:cs typeface="+mn-cs"/>
              </a:rPr>
              <a:t>Women’s Bible Study</a:t>
            </a:r>
          </a:p>
          <a:p>
            <a:r>
              <a:rPr lang="en-US" dirty="0">
                <a:solidFill>
                  <a:schemeClr val="tx1"/>
                </a:solidFill>
                <a:latin typeface="+mn-lt"/>
                <a:ea typeface="+mn-ea"/>
                <a:cs typeface="+mn-cs"/>
              </a:rPr>
              <a:t>May 1st 2020 6:30-8:00pm</a:t>
            </a:r>
          </a:p>
          <a:p>
            <a:r>
              <a:rPr lang="en-US" dirty="0">
                <a:solidFill>
                  <a:schemeClr val="tx1"/>
                </a:solidFill>
                <a:latin typeface="+mn-lt"/>
                <a:ea typeface="+mn-ea"/>
                <a:cs typeface="+mn-cs"/>
              </a:rPr>
              <a:t>Online</a:t>
            </a:r>
          </a:p>
          <a:p>
            <a:endParaRPr lang="en-US" dirty="0"/>
          </a:p>
        </p:txBody>
      </p:sp>
      <p:pic>
        <p:nvPicPr>
          <p:cNvPr id="4" name="Picture 3"/>
          <p:cNvPicPr>
            <a:picLocks noChangeAspect="1"/>
          </p:cNvPicPr>
          <p:nvPr/>
        </p:nvPicPr>
        <p:blipFill>
          <a:blip r:embed="rId2"/>
          <a:stretch>
            <a:fillRect/>
          </a:stretch>
        </p:blipFill>
        <p:spPr>
          <a:xfrm>
            <a:off x="3200400" y="1"/>
            <a:ext cx="2362200" cy="1828799"/>
          </a:xfrm>
          <a:prstGeom prst="rect">
            <a:avLst/>
          </a:prstGeom>
        </p:spPr>
      </p:pic>
    </p:spTree>
    <p:extLst>
      <p:ext uri="{BB962C8B-B14F-4D97-AF65-F5344CB8AC3E}">
        <p14:creationId xmlns:p14="http://schemas.microsoft.com/office/powerpoint/2010/main" val="208264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000" b="1" dirty="0">
                <a:solidFill>
                  <a:schemeClr val="tx2"/>
                </a:solidFill>
                <a:latin typeface="Corbel"/>
                <a:ea typeface="+mj-ea"/>
                <a:cs typeface="Corbel"/>
              </a:rPr>
              <a:t>Questions of Reflection &amp; Discussion: Esther 2:8-14</a:t>
            </a:r>
            <a:br>
              <a:rPr lang="en-US" sz="4000" b="1" dirty="0">
                <a:solidFill>
                  <a:schemeClr val="tx2"/>
                </a:solidFill>
                <a:latin typeface="Corbel"/>
                <a:ea typeface="+mj-ea"/>
                <a:cs typeface="Corbel"/>
              </a:rPr>
            </a:br>
            <a:r>
              <a:rPr lang="en-US" sz="3600" b="1" dirty="0">
                <a:solidFill>
                  <a:schemeClr val="tx2"/>
                </a:solidFill>
                <a:latin typeface="Corbel"/>
                <a:cs typeface="Corbel"/>
              </a:rPr>
              <a:t>[Group Feedback &amp; Use Chat</a:t>
            </a:r>
            <a:r>
              <a:rPr lang="en-US" sz="3600" b="1" dirty="0">
                <a:solidFill>
                  <a:schemeClr val="tx2"/>
                </a:solidFill>
              </a:rPr>
              <a:t>]</a:t>
            </a:r>
            <a:br>
              <a:rPr lang="en-US" sz="3600" b="1" dirty="0">
                <a:solidFill>
                  <a:schemeClr val="tx2"/>
                </a:solidFill>
              </a:rPr>
            </a:br>
            <a:endParaRPr lang="en-US" sz="3600" dirty="0"/>
          </a:p>
        </p:txBody>
      </p:sp>
      <p:sp>
        <p:nvSpPr>
          <p:cNvPr id="3" name="Content Placeholder 2"/>
          <p:cNvSpPr>
            <a:spLocks noGrp="1"/>
          </p:cNvSpPr>
          <p:nvPr>
            <p:ph idx="1"/>
          </p:nvPr>
        </p:nvSpPr>
        <p:spPr/>
        <p:txBody>
          <a:bodyPr/>
          <a:lstStyle/>
          <a:p>
            <a:pPr lvl="0" algn="just"/>
            <a:r>
              <a:rPr lang="en-US" sz="2800" dirty="0">
                <a:solidFill>
                  <a:schemeClr val="tx1"/>
                </a:solidFill>
                <a:latin typeface="Corbel"/>
                <a:ea typeface="+mn-ea"/>
                <a:cs typeface="Corbel"/>
              </a:rPr>
              <a:t>What did she encounter that could have caused her to become weary, worn out and tired?</a:t>
            </a:r>
          </a:p>
          <a:p>
            <a:pPr lvl="0" algn="just"/>
            <a:r>
              <a:rPr lang="en-US" sz="2800" dirty="0">
                <a:solidFill>
                  <a:schemeClr val="tx1"/>
                </a:solidFill>
                <a:latin typeface="Corbel"/>
                <a:ea typeface="+mn-ea"/>
                <a:cs typeface="Corbel"/>
              </a:rPr>
              <a:t>What is the refreshing process that Esther had to encounter in the midst of these negative circumstances to become a queen?</a:t>
            </a:r>
          </a:p>
          <a:p>
            <a:pPr lvl="0" algn="just"/>
            <a:r>
              <a:rPr lang="en-US" sz="2800" dirty="0">
                <a:solidFill>
                  <a:schemeClr val="tx1"/>
                </a:solidFill>
                <a:latin typeface="Corbel"/>
                <a:ea typeface="+mn-ea"/>
                <a:cs typeface="Corbel"/>
              </a:rPr>
              <a:t>What do you do to keep yourself refreshed, revived and renewed in the midst of negative circumstances? </a:t>
            </a:r>
          </a:p>
          <a:p>
            <a:endParaRPr lang="en-US" dirty="0"/>
          </a:p>
        </p:txBody>
      </p:sp>
    </p:spTree>
    <p:extLst>
      <p:ext uri="{BB962C8B-B14F-4D97-AF65-F5344CB8AC3E}">
        <p14:creationId xmlns:p14="http://schemas.microsoft.com/office/powerpoint/2010/main" val="53384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solidFill>
                  <a:schemeClr val="tx2"/>
                </a:solidFill>
                <a:latin typeface="+mj-lt"/>
                <a:ea typeface="+mj-ea"/>
                <a:cs typeface="+mj-cs"/>
              </a:rPr>
              <a:t>The Faith of a Gentile Woman Matthew 15:21-28</a:t>
            </a:r>
            <a:br>
              <a:rPr lang="en-US" dirty="0">
                <a:solidFill>
                  <a:schemeClr val="tx2"/>
                </a:solidFill>
                <a:latin typeface="+mj-lt"/>
                <a:ea typeface="+mj-ea"/>
                <a:cs typeface="+mj-cs"/>
              </a:rPr>
            </a:br>
            <a:endParaRPr lang="en-US" dirty="0"/>
          </a:p>
        </p:txBody>
      </p:sp>
      <p:sp>
        <p:nvSpPr>
          <p:cNvPr id="3" name="Content Placeholder 2"/>
          <p:cNvSpPr>
            <a:spLocks noGrp="1"/>
          </p:cNvSpPr>
          <p:nvPr>
            <p:ph type="subTitle" sz="quarter" idx="1"/>
          </p:nvPr>
        </p:nvSpPr>
        <p:spPr/>
        <p:txBody>
          <a:bodyPr/>
          <a:lstStyle/>
          <a:p>
            <a:pPr lvl="0"/>
            <a:r>
              <a:rPr lang="en-US" dirty="0">
                <a:solidFill>
                  <a:schemeClr val="tx1"/>
                </a:solidFill>
                <a:latin typeface="+mn-lt"/>
                <a:ea typeface="+mn-ea"/>
                <a:cs typeface="+mn-cs"/>
              </a:rPr>
              <a:t> </a:t>
            </a:r>
          </a:p>
          <a:p>
            <a:endParaRPr lang="en-US" dirty="0"/>
          </a:p>
        </p:txBody>
      </p:sp>
      <p:pic>
        <p:nvPicPr>
          <p:cNvPr id="4" name="Picture 3"/>
          <p:cNvPicPr>
            <a:picLocks noChangeAspect="1"/>
          </p:cNvPicPr>
          <p:nvPr/>
        </p:nvPicPr>
        <p:blipFill>
          <a:blip r:embed="rId2"/>
          <a:stretch>
            <a:fillRect/>
          </a:stretch>
        </p:blipFill>
        <p:spPr>
          <a:xfrm>
            <a:off x="2438400" y="3886200"/>
            <a:ext cx="4114800" cy="2743200"/>
          </a:xfrm>
          <a:prstGeom prst="rect">
            <a:avLst/>
          </a:prstGeom>
        </p:spPr>
      </p:pic>
    </p:spTree>
    <p:extLst>
      <p:ext uri="{BB962C8B-B14F-4D97-AF65-F5344CB8AC3E}">
        <p14:creationId xmlns:p14="http://schemas.microsoft.com/office/powerpoint/2010/main" val="46091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solidFill>
                <a:latin typeface="Corbel"/>
                <a:cs typeface="Corbel"/>
              </a:rPr>
              <a:t>Questions of Reflection &amp; Discussion:  Matthew 15:21-28</a:t>
            </a:r>
            <a:r>
              <a:rPr lang="en-US" sz="3600" dirty="0">
                <a:effectLst/>
                <a:latin typeface="Corbel"/>
                <a:cs typeface="Corbel"/>
              </a:rPr>
              <a:t> </a:t>
            </a:r>
            <a:br>
              <a:rPr lang="en-US" sz="3600" b="1" dirty="0">
                <a:solidFill>
                  <a:schemeClr val="tx2"/>
                </a:solidFill>
                <a:latin typeface="Corbel"/>
                <a:cs typeface="Corbel"/>
              </a:rPr>
            </a:br>
            <a:r>
              <a:rPr lang="en-US" sz="3600" b="1" dirty="0">
                <a:solidFill>
                  <a:schemeClr val="tx2"/>
                </a:solidFill>
                <a:latin typeface="Corbel"/>
                <a:cs typeface="Corbel"/>
              </a:rPr>
              <a:t>[Group Feedback &amp; Use Chat</a:t>
            </a:r>
            <a:r>
              <a:rPr lang="en-US" sz="4000" b="1" dirty="0">
                <a:solidFill>
                  <a:schemeClr val="tx2"/>
                </a:solidFill>
                <a:latin typeface="Corbel"/>
                <a:cs typeface="Corbel"/>
              </a:rPr>
              <a:t>]</a:t>
            </a:r>
            <a:br>
              <a:rPr lang="en-US" sz="4000" b="1" dirty="0">
                <a:solidFill>
                  <a:schemeClr val="tx2"/>
                </a:solidFill>
                <a:latin typeface="Corbel"/>
                <a:cs typeface="Corbel"/>
              </a:rPr>
            </a:br>
            <a:endParaRPr lang="en-US" dirty="0">
              <a:latin typeface="Corbel"/>
              <a:cs typeface="Corbel"/>
            </a:endParaRPr>
          </a:p>
        </p:txBody>
      </p:sp>
      <p:sp>
        <p:nvSpPr>
          <p:cNvPr id="3" name="Content Placeholder 2"/>
          <p:cNvSpPr>
            <a:spLocks noGrp="1"/>
          </p:cNvSpPr>
          <p:nvPr>
            <p:ph idx="1"/>
          </p:nvPr>
        </p:nvSpPr>
        <p:spPr/>
        <p:txBody>
          <a:bodyPr/>
          <a:lstStyle/>
          <a:p>
            <a:pPr lvl="0"/>
            <a:r>
              <a:rPr lang="en-US" dirty="0">
                <a:solidFill>
                  <a:schemeClr val="tx1"/>
                </a:solidFill>
                <a:latin typeface="Corbel"/>
                <a:ea typeface="+mn-ea"/>
                <a:cs typeface="Corbel"/>
              </a:rPr>
              <a:t>What are your thoughts about the encounter of this woman with Jesus?</a:t>
            </a:r>
          </a:p>
          <a:p>
            <a:pPr lvl="0"/>
            <a:r>
              <a:rPr lang="en-US" dirty="0">
                <a:solidFill>
                  <a:schemeClr val="tx1"/>
                </a:solidFill>
                <a:latin typeface="Corbel"/>
                <a:ea typeface="+mn-ea"/>
                <a:cs typeface="Corbel"/>
              </a:rPr>
              <a:t>What is the difference between being refreshed and delivered?</a:t>
            </a:r>
          </a:p>
          <a:p>
            <a:pPr lvl="0"/>
            <a:r>
              <a:rPr lang="en-US" dirty="0">
                <a:solidFill>
                  <a:schemeClr val="tx1"/>
                </a:solidFill>
                <a:latin typeface="Corbel"/>
                <a:ea typeface="+mn-ea"/>
                <a:cs typeface="Corbel"/>
              </a:rPr>
              <a:t>What changed from her initial interaction with Jesus to the time her daughter was healed?</a:t>
            </a:r>
          </a:p>
          <a:p>
            <a:endParaRPr lang="en-US" dirty="0">
              <a:solidFill>
                <a:schemeClr val="tx1"/>
              </a:solidFill>
              <a:latin typeface="Corbel"/>
              <a:ea typeface="+mn-ea"/>
              <a:cs typeface="Corbel"/>
            </a:endParaRPr>
          </a:p>
          <a:p>
            <a:endParaRPr lang="en-US" dirty="0"/>
          </a:p>
        </p:txBody>
      </p:sp>
    </p:spTree>
    <p:extLst>
      <p:ext uri="{BB962C8B-B14F-4D97-AF65-F5344CB8AC3E}">
        <p14:creationId xmlns:p14="http://schemas.microsoft.com/office/powerpoint/2010/main" val="346666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b="1" dirty="0">
                <a:solidFill>
                  <a:schemeClr val="tx2"/>
                </a:solidFill>
                <a:latin typeface="+mj-lt"/>
                <a:ea typeface="+mj-ea"/>
                <a:cs typeface="+mj-cs"/>
              </a:rPr>
              <a:t>Queen Jezebel &amp; The Prophet Elijah</a:t>
            </a:r>
            <a:br>
              <a:rPr lang="en-US" dirty="0">
                <a:solidFill>
                  <a:schemeClr val="tx2"/>
                </a:solidFill>
                <a:latin typeface="+mj-lt"/>
                <a:ea typeface="+mj-ea"/>
                <a:cs typeface="+mj-cs"/>
              </a:rPr>
            </a:br>
            <a:endParaRPr lang="en-US" dirty="0"/>
          </a:p>
        </p:txBody>
      </p:sp>
      <p:sp>
        <p:nvSpPr>
          <p:cNvPr id="5" name="Subtitle 4"/>
          <p:cNvSpPr>
            <a:spLocks noGrp="1"/>
          </p:cNvSpPr>
          <p:nvPr>
            <p:ph type="subTitle" sz="quarter" idx="1"/>
          </p:nvPr>
        </p:nvSpPr>
        <p:spPr/>
        <p:txBody>
          <a:bodyPr/>
          <a:lstStyle/>
          <a:p>
            <a:r>
              <a:rPr lang="en-US" b="1" dirty="0">
                <a:solidFill>
                  <a:schemeClr val="tx1"/>
                </a:solidFill>
                <a:latin typeface="+mn-lt"/>
                <a:ea typeface="+mn-ea"/>
                <a:cs typeface="+mn-cs"/>
              </a:rPr>
              <a:t>1 Kings 16:29-31, 1 Kings 18:1-8,15</a:t>
            </a:r>
          </a:p>
          <a:p>
            <a:r>
              <a:rPr lang="en-US" b="1" dirty="0">
                <a:solidFill>
                  <a:schemeClr val="tx1"/>
                </a:solidFill>
                <a:latin typeface="+mn-lt"/>
                <a:ea typeface="+mn-ea"/>
                <a:cs typeface="+mn-cs"/>
              </a:rPr>
              <a:t>1 Kings 19:1-9</a:t>
            </a:r>
          </a:p>
          <a:p>
            <a:endParaRPr lang="en-US"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85239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b="1" dirty="0">
                <a:solidFill>
                  <a:schemeClr val="tx2"/>
                </a:solidFill>
                <a:latin typeface="+mj-lt"/>
                <a:ea typeface="+mj-ea"/>
                <a:cs typeface="+mj-cs"/>
              </a:rPr>
              <a:t>Elijah Flees to Sinai</a:t>
            </a:r>
            <a:br>
              <a:rPr lang="en-US" b="1" dirty="0">
                <a:solidFill>
                  <a:schemeClr val="tx2"/>
                </a:solidFill>
                <a:latin typeface="+mj-lt"/>
                <a:ea typeface="+mj-ea"/>
                <a:cs typeface="+mj-cs"/>
              </a:rPr>
            </a:br>
            <a:endParaRPr lang="en-US" dirty="0"/>
          </a:p>
        </p:txBody>
      </p:sp>
    </p:spTree>
    <p:extLst>
      <p:ext uri="{BB962C8B-B14F-4D97-AF65-F5344CB8AC3E}">
        <p14:creationId xmlns:p14="http://schemas.microsoft.com/office/powerpoint/2010/main" val="398219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340072"/>
                </a:solidFill>
                <a:latin typeface="Corbel"/>
                <a:cs typeface="Corbel"/>
              </a:rPr>
              <a:t>Questions</a:t>
            </a:r>
            <a:r>
              <a:rPr lang="en-US" sz="2800" b="1" dirty="0">
                <a:solidFill>
                  <a:schemeClr val="tx2"/>
                </a:solidFill>
                <a:latin typeface="Corbel"/>
                <a:cs typeface="Corbel"/>
              </a:rPr>
              <a:t> of Reflection &amp; Discussion:  </a:t>
            </a:r>
            <a:br>
              <a:rPr lang="en-US" sz="2800" b="1" dirty="0">
                <a:solidFill>
                  <a:schemeClr val="tx2"/>
                </a:solidFill>
                <a:latin typeface="Corbel"/>
                <a:cs typeface="Corbel"/>
              </a:rPr>
            </a:br>
            <a:r>
              <a:rPr lang="en-US" sz="2800" b="1" dirty="0">
                <a:solidFill>
                  <a:srgbClr val="340072"/>
                </a:solidFill>
                <a:latin typeface="Corbel"/>
                <a:cs typeface="Corbel"/>
              </a:rPr>
              <a:t>1 Kings 16:29-31, 1 Kings 18:1-8,15</a:t>
            </a:r>
            <a:br>
              <a:rPr lang="en-US" sz="2800" b="1" dirty="0">
                <a:solidFill>
                  <a:srgbClr val="340072"/>
                </a:solidFill>
                <a:latin typeface="Corbel"/>
                <a:cs typeface="Corbel"/>
              </a:rPr>
            </a:br>
            <a:r>
              <a:rPr lang="en-US" sz="2800" b="1" dirty="0">
                <a:solidFill>
                  <a:srgbClr val="340072"/>
                </a:solidFill>
                <a:latin typeface="Corbel"/>
                <a:cs typeface="Corbel"/>
              </a:rPr>
              <a:t>1 Kings 19:1-9</a:t>
            </a:r>
            <a:br>
              <a:rPr lang="en-US" sz="2800" b="1" dirty="0">
                <a:solidFill>
                  <a:srgbClr val="340072"/>
                </a:solidFill>
                <a:latin typeface="Corbel"/>
                <a:cs typeface="Corbel"/>
              </a:rPr>
            </a:br>
            <a:r>
              <a:rPr lang="en-US" sz="2800" b="1" dirty="0">
                <a:solidFill>
                  <a:srgbClr val="340072"/>
                </a:solidFill>
                <a:latin typeface="Corbel"/>
                <a:cs typeface="Corbel"/>
              </a:rPr>
              <a:t>[Group Feedback &amp; Use </a:t>
            </a:r>
            <a:r>
              <a:rPr lang="en-US" sz="2800" b="1" dirty="0">
                <a:solidFill>
                  <a:schemeClr val="tx2"/>
                </a:solidFill>
                <a:latin typeface="Corbel"/>
                <a:cs typeface="Corbel"/>
              </a:rPr>
              <a:t>Chat</a:t>
            </a:r>
            <a:r>
              <a:rPr lang="en-US" sz="3200" b="1" dirty="0">
                <a:solidFill>
                  <a:schemeClr val="tx2"/>
                </a:solidFill>
                <a:latin typeface="Corbel"/>
                <a:cs typeface="Corbel"/>
              </a:rPr>
              <a:t>]</a:t>
            </a:r>
            <a:br>
              <a:rPr lang="en-US" sz="3200" b="1" dirty="0">
                <a:solidFill>
                  <a:schemeClr val="tx2"/>
                </a:solidFill>
                <a:latin typeface="Corbel"/>
                <a:cs typeface="Corbel"/>
              </a:rPr>
            </a:br>
            <a:endParaRPr lang="en-US" sz="3200" dirty="0">
              <a:latin typeface="Corbel"/>
              <a:cs typeface="Corbel"/>
            </a:endParaRPr>
          </a:p>
        </p:txBody>
      </p:sp>
      <p:sp>
        <p:nvSpPr>
          <p:cNvPr id="3" name="Content Placeholder 2"/>
          <p:cNvSpPr>
            <a:spLocks noGrp="1"/>
          </p:cNvSpPr>
          <p:nvPr>
            <p:ph idx="1"/>
          </p:nvPr>
        </p:nvSpPr>
        <p:spPr>
          <a:xfrm>
            <a:off x="762000" y="2057400"/>
            <a:ext cx="7696200" cy="4038600"/>
          </a:xfrm>
        </p:spPr>
        <p:txBody>
          <a:bodyPr/>
          <a:lstStyle/>
          <a:p>
            <a:pPr lvl="0" algn="just">
              <a:buFont typeface="Wingdings" charset="2"/>
              <a:buChar char="q"/>
            </a:pPr>
            <a:r>
              <a:rPr lang="en-US" sz="2400" dirty="0">
                <a:solidFill>
                  <a:schemeClr val="tx1"/>
                </a:solidFill>
                <a:latin typeface="Corbel"/>
                <a:ea typeface="+mn-ea"/>
                <a:cs typeface="Corbel"/>
              </a:rPr>
              <a:t>Look at the interaction between Elijah &amp; Jezebel. How did she communicate to him?</a:t>
            </a:r>
          </a:p>
          <a:p>
            <a:pPr lvl="0" algn="just">
              <a:buFont typeface="Wingdings" charset="2"/>
              <a:buChar char="q"/>
            </a:pPr>
            <a:r>
              <a:rPr lang="en-US" sz="2400" dirty="0">
                <a:solidFill>
                  <a:schemeClr val="tx1"/>
                </a:solidFill>
                <a:latin typeface="Corbel"/>
                <a:ea typeface="+mn-ea"/>
                <a:cs typeface="Corbel"/>
              </a:rPr>
              <a:t>The Bible says that the Lord gave Elijah special strength and he ran ahead of his opponent, Ahab. Yet one woman threatened his overall well-being and he loses himself and falls into a depression. How can this be? What can we learn from Jezebel’s example and what NOT to do in terms of our behavior as women? </a:t>
            </a:r>
          </a:p>
          <a:p>
            <a:pPr lvl="0" algn="just"/>
            <a:endParaRPr lang="en-US" sz="2400" dirty="0">
              <a:solidFill>
                <a:schemeClr val="tx1"/>
              </a:solidFill>
              <a:ea typeface="+mn-ea"/>
            </a:endParaRPr>
          </a:p>
          <a:p>
            <a:pPr marL="0" lvl="0" indent="0">
              <a:buNone/>
            </a:pP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428421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rgbClr val="340072"/>
                </a:solidFill>
                <a:latin typeface="Corbel"/>
                <a:cs typeface="Corbel"/>
              </a:rPr>
              <a:t>Questions</a:t>
            </a:r>
            <a:r>
              <a:rPr lang="en-US" sz="2800" b="1" dirty="0">
                <a:solidFill>
                  <a:schemeClr val="tx2"/>
                </a:solidFill>
                <a:latin typeface="Corbel"/>
                <a:cs typeface="Corbel"/>
              </a:rPr>
              <a:t> of Reflection &amp; Discussion:  </a:t>
            </a:r>
            <a:br>
              <a:rPr lang="en-US" sz="2800" b="1" dirty="0">
                <a:solidFill>
                  <a:schemeClr val="tx2"/>
                </a:solidFill>
                <a:latin typeface="Corbel"/>
                <a:cs typeface="Corbel"/>
              </a:rPr>
            </a:br>
            <a:r>
              <a:rPr lang="en-US" sz="2800" b="1" dirty="0">
                <a:solidFill>
                  <a:srgbClr val="340072"/>
                </a:solidFill>
                <a:latin typeface="Corbel"/>
                <a:cs typeface="Corbel"/>
              </a:rPr>
              <a:t>1 Kings 16:29-31, 1 Kings 18:1-8,15</a:t>
            </a:r>
            <a:br>
              <a:rPr lang="en-US" sz="2800" b="1" dirty="0">
                <a:solidFill>
                  <a:srgbClr val="340072"/>
                </a:solidFill>
                <a:latin typeface="Corbel"/>
                <a:cs typeface="Corbel"/>
              </a:rPr>
            </a:br>
            <a:r>
              <a:rPr lang="en-US" sz="2800" b="1" dirty="0">
                <a:solidFill>
                  <a:srgbClr val="340072"/>
                </a:solidFill>
                <a:latin typeface="Corbel"/>
                <a:cs typeface="Corbel"/>
              </a:rPr>
              <a:t>1 Kings 19:1-9</a:t>
            </a:r>
            <a:br>
              <a:rPr lang="en-US" sz="2800" b="1" dirty="0">
                <a:solidFill>
                  <a:srgbClr val="340072"/>
                </a:solidFill>
                <a:latin typeface="Corbel"/>
                <a:cs typeface="Corbel"/>
              </a:rPr>
            </a:br>
            <a:r>
              <a:rPr lang="en-US" sz="2800" b="1" dirty="0">
                <a:solidFill>
                  <a:srgbClr val="340072"/>
                </a:solidFill>
                <a:latin typeface="Corbel"/>
                <a:cs typeface="Corbel"/>
              </a:rPr>
              <a:t> {Continued}  [Group Feedback &amp; Use </a:t>
            </a:r>
            <a:r>
              <a:rPr lang="en-US" sz="2800" b="1" dirty="0">
                <a:solidFill>
                  <a:schemeClr val="tx2"/>
                </a:solidFill>
                <a:latin typeface="Corbel"/>
                <a:cs typeface="Corbel"/>
              </a:rPr>
              <a:t>Chat]</a:t>
            </a:r>
            <a:br>
              <a:rPr lang="en-US" sz="2800" b="1" dirty="0">
                <a:solidFill>
                  <a:schemeClr val="tx2"/>
                </a:solidFill>
                <a:latin typeface="Corbel"/>
                <a:cs typeface="Corbel"/>
              </a:rPr>
            </a:br>
            <a:endParaRPr lang="en-US" sz="2800" dirty="0"/>
          </a:p>
        </p:txBody>
      </p:sp>
      <p:sp>
        <p:nvSpPr>
          <p:cNvPr id="5" name="TextBox 4"/>
          <p:cNvSpPr txBox="1"/>
          <p:nvPr/>
        </p:nvSpPr>
        <p:spPr>
          <a:xfrm>
            <a:off x="304800" y="2286000"/>
            <a:ext cx="8382000" cy="2585323"/>
          </a:xfrm>
          <a:prstGeom prst="rect">
            <a:avLst/>
          </a:prstGeom>
          <a:noFill/>
        </p:spPr>
        <p:txBody>
          <a:bodyPr wrap="square" rtlCol="0">
            <a:spAutoFit/>
          </a:bodyPr>
          <a:lstStyle/>
          <a:p>
            <a:pPr marL="342900" lvl="0" indent="-342900">
              <a:buFont typeface="Wingdings" charset="2"/>
              <a:buChar char="q"/>
            </a:pPr>
            <a:r>
              <a:rPr lang="en-US" sz="2400" dirty="0">
                <a:latin typeface="Corbel"/>
                <a:cs typeface="Corbel"/>
              </a:rPr>
              <a:t>Elijah fled for his life, he left his servant, he was alone in the desert and he prayed that he might die and then he fell asleep. What does this tell us about how to take care of ourselves after exhausting experiences? </a:t>
            </a:r>
          </a:p>
          <a:p>
            <a:pPr marL="342900" lvl="0" indent="-342900">
              <a:buFont typeface="Wingdings" charset="2"/>
              <a:buChar char="q"/>
            </a:pPr>
            <a:endParaRPr lang="en-US" sz="2400" dirty="0">
              <a:latin typeface="Corbel"/>
              <a:cs typeface="Corbel"/>
            </a:endParaRPr>
          </a:p>
          <a:p>
            <a:pPr marL="342900" lvl="0" indent="-342900">
              <a:buFont typeface="Wingdings" charset="2"/>
              <a:buChar char="q"/>
            </a:pPr>
            <a:r>
              <a:rPr lang="en-US" sz="2400" dirty="0">
                <a:latin typeface="Corbel"/>
                <a:cs typeface="Corbel"/>
              </a:rPr>
              <a:t>What does the angel tell him to do?</a:t>
            </a:r>
          </a:p>
          <a:p>
            <a:endParaRPr lang="en-US" dirty="0">
              <a:latin typeface="Corbel"/>
              <a:cs typeface="Corbel"/>
            </a:endParaRPr>
          </a:p>
        </p:txBody>
      </p:sp>
      <p:pic>
        <p:nvPicPr>
          <p:cNvPr id="6" name="Picture 5"/>
          <p:cNvPicPr>
            <a:picLocks noChangeAspect="1"/>
          </p:cNvPicPr>
          <p:nvPr/>
        </p:nvPicPr>
        <p:blipFill>
          <a:blip r:embed="rId2"/>
          <a:stretch>
            <a:fillRect/>
          </a:stretch>
        </p:blipFill>
        <p:spPr>
          <a:xfrm>
            <a:off x="6153184" y="4631775"/>
            <a:ext cx="2971800" cy="2226225"/>
          </a:xfrm>
          <a:prstGeom prst="rect">
            <a:avLst/>
          </a:prstGeom>
        </p:spPr>
      </p:pic>
    </p:spTree>
    <p:extLst>
      <p:ext uri="{BB962C8B-B14F-4D97-AF65-F5344CB8AC3E}">
        <p14:creationId xmlns:p14="http://schemas.microsoft.com/office/powerpoint/2010/main" val="45293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340072"/>
                </a:solidFill>
                <a:latin typeface="Corbel"/>
                <a:cs typeface="Corbel"/>
              </a:rPr>
              <a:t>Questions</a:t>
            </a:r>
            <a:r>
              <a:rPr lang="en-US" sz="2800" b="1" dirty="0">
                <a:solidFill>
                  <a:schemeClr val="tx2"/>
                </a:solidFill>
                <a:latin typeface="Corbel"/>
                <a:cs typeface="Corbel"/>
              </a:rPr>
              <a:t> of Reflection &amp; Discussion:  </a:t>
            </a:r>
            <a:br>
              <a:rPr lang="en-US" sz="2800" b="1" dirty="0">
                <a:solidFill>
                  <a:schemeClr val="tx2"/>
                </a:solidFill>
                <a:latin typeface="Corbel"/>
                <a:cs typeface="Corbel"/>
              </a:rPr>
            </a:br>
            <a:r>
              <a:rPr lang="en-US" sz="2800" b="1" dirty="0">
                <a:solidFill>
                  <a:srgbClr val="340072"/>
                </a:solidFill>
                <a:latin typeface="Corbel"/>
                <a:cs typeface="Corbel"/>
              </a:rPr>
              <a:t>1 Kings 16:29-31, 1 Kings 18:1-8,15</a:t>
            </a:r>
            <a:br>
              <a:rPr lang="en-US" sz="2800" b="1" dirty="0">
                <a:solidFill>
                  <a:srgbClr val="340072"/>
                </a:solidFill>
                <a:latin typeface="Corbel"/>
                <a:cs typeface="Corbel"/>
              </a:rPr>
            </a:br>
            <a:r>
              <a:rPr lang="en-US" sz="2800" b="1" dirty="0">
                <a:solidFill>
                  <a:srgbClr val="340072"/>
                </a:solidFill>
                <a:latin typeface="Corbel"/>
                <a:cs typeface="Corbel"/>
              </a:rPr>
              <a:t>1 Kings 19:1-9</a:t>
            </a:r>
            <a:br>
              <a:rPr lang="en-US" sz="2800" b="1" dirty="0">
                <a:solidFill>
                  <a:srgbClr val="340072"/>
                </a:solidFill>
                <a:latin typeface="Corbel"/>
                <a:cs typeface="Corbel"/>
              </a:rPr>
            </a:br>
            <a:r>
              <a:rPr lang="en-US" sz="2800" b="1" dirty="0">
                <a:solidFill>
                  <a:srgbClr val="340072"/>
                </a:solidFill>
                <a:latin typeface="Corbel"/>
                <a:cs typeface="Corbel"/>
              </a:rPr>
              <a:t> {Continued}  [Group Feedback &amp; Use </a:t>
            </a:r>
            <a:r>
              <a:rPr lang="en-US" sz="2800" b="1" dirty="0">
                <a:solidFill>
                  <a:schemeClr val="tx2"/>
                </a:solidFill>
                <a:latin typeface="Corbel"/>
                <a:cs typeface="Corbel"/>
              </a:rPr>
              <a:t>Chat]</a:t>
            </a:r>
            <a:br>
              <a:rPr lang="en-US" sz="2800" b="1" dirty="0">
                <a:solidFill>
                  <a:schemeClr val="tx2"/>
                </a:solidFill>
                <a:latin typeface="Corbel"/>
                <a:cs typeface="Corbel"/>
              </a:rPr>
            </a:br>
            <a:endParaRPr lang="en-US" sz="2800" dirty="0"/>
          </a:p>
        </p:txBody>
      </p:sp>
      <p:sp>
        <p:nvSpPr>
          <p:cNvPr id="4" name="TextBox 3"/>
          <p:cNvSpPr txBox="1"/>
          <p:nvPr/>
        </p:nvSpPr>
        <p:spPr>
          <a:xfrm>
            <a:off x="685800" y="2286000"/>
            <a:ext cx="7848600" cy="3693319"/>
          </a:xfrm>
          <a:prstGeom prst="rect">
            <a:avLst/>
          </a:prstGeom>
          <a:noFill/>
        </p:spPr>
        <p:txBody>
          <a:bodyPr wrap="square" rtlCol="0">
            <a:spAutoFit/>
          </a:bodyPr>
          <a:lstStyle/>
          <a:p>
            <a:pPr marL="285750" lvl="0" indent="-285750">
              <a:buFont typeface="Wingdings" charset="2"/>
              <a:buChar char="q"/>
            </a:pPr>
            <a:r>
              <a:rPr lang="en-US" sz="2400" dirty="0">
                <a:latin typeface="Corbel"/>
                <a:cs typeface="Corbel"/>
              </a:rPr>
              <a:t>How can we take care of ourselves in practical ways that refresh, revive and renew? Does it matter whether we have a good experience such as Elijah when he called Israel back to the Lord or when we have negative experiences with people such as Jezebel?</a:t>
            </a:r>
          </a:p>
          <a:p>
            <a:pPr lvl="0"/>
            <a:endParaRPr lang="en-US" sz="2400" dirty="0">
              <a:latin typeface="Corbel"/>
              <a:cs typeface="Corbel"/>
            </a:endParaRPr>
          </a:p>
          <a:p>
            <a:pPr marL="285750" lvl="0" indent="-285750">
              <a:buFont typeface="Wingdings" charset="2"/>
              <a:buChar char="q"/>
            </a:pPr>
            <a:r>
              <a:rPr lang="en-US" sz="2400" dirty="0">
                <a:latin typeface="Corbel"/>
                <a:cs typeface="Corbel"/>
              </a:rPr>
              <a:t>Have others communicated or behaved toward you in such ways that decreased your capacity to be refreshed, revived and renewed? What happened?</a:t>
            </a:r>
          </a:p>
          <a:p>
            <a:endParaRPr lang="en-US" dirty="0"/>
          </a:p>
        </p:txBody>
      </p:sp>
    </p:spTree>
    <p:extLst>
      <p:ext uri="{BB962C8B-B14F-4D97-AF65-F5344CB8AC3E}">
        <p14:creationId xmlns:p14="http://schemas.microsoft.com/office/powerpoint/2010/main" val="346979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rgbClr val="340072"/>
                </a:solidFill>
                <a:latin typeface="Corbel"/>
                <a:cs typeface="Corbel"/>
              </a:rPr>
              <a:t>Questions</a:t>
            </a:r>
            <a:r>
              <a:rPr lang="en-US" sz="2400" b="1" dirty="0">
                <a:solidFill>
                  <a:schemeClr val="tx2"/>
                </a:solidFill>
                <a:latin typeface="Corbel"/>
                <a:cs typeface="Corbel"/>
              </a:rPr>
              <a:t> of Reflection &amp; Discussion:  </a:t>
            </a:r>
            <a:br>
              <a:rPr lang="en-US" sz="2400" b="1" dirty="0">
                <a:solidFill>
                  <a:schemeClr val="tx2"/>
                </a:solidFill>
                <a:latin typeface="Corbel"/>
                <a:cs typeface="Corbel"/>
              </a:rPr>
            </a:br>
            <a:r>
              <a:rPr lang="en-US" sz="2400" b="1" dirty="0">
                <a:solidFill>
                  <a:srgbClr val="340072"/>
                </a:solidFill>
                <a:latin typeface="Corbel"/>
                <a:cs typeface="Corbel"/>
              </a:rPr>
              <a:t>1 Kings 16:29-31, 1 Kings 18:1-8,15</a:t>
            </a:r>
            <a:br>
              <a:rPr lang="en-US" sz="2400" b="1" dirty="0">
                <a:solidFill>
                  <a:srgbClr val="340072"/>
                </a:solidFill>
                <a:latin typeface="Corbel"/>
                <a:cs typeface="Corbel"/>
              </a:rPr>
            </a:br>
            <a:r>
              <a:rPr lang="en-US" sz="2400" b="1" dirty="0">
                <a:solidFill>
                  <a:srgbClr val="340072"/>
                </a:solidFill>
                <a:latin typeface="Corbel"/>
                <a:cs typeface="Corbel"/>
              </a:rPr>
              <a:t>1 Kings 19:1-9</a:t>
            </a:r>
            <a:br>
              <a:rPr lang="en-US" sz="2400" b="1" dirty="0">
                <a:solidFill>
                  <a:srgbClr val="340072"/>
                </a:solidFill>
                <a:latin typeface="Corbel"/>
                <a:cs typeface="Corbel"/>
              </a:rPr>
            </a:br>
            <a:r>
              <a:rPr lang="en-US" sz="2400" b="1" dirty="0">
                <a:solidFill>
                  <a:srgbClr val="340072"/>
                </a:solidFill>
                <a:latin typeface="Corbel"/>
                <a:cs typeface="Corbel"/>
              </a:rPr>
              <a:t> {Continued}  [Group Feedback &amp; Use </a:t>
            </a:r>
            <a:r>
              <a:rPr lang="en-US" sz="2400" b="1" dirty="0">
                <a:solidFill>
                  <a:schemeClr val="tx2"/>
                </a:solidFill>
                <a:latin typeface="Corbel"/>
                <a:cs typeface="Corbel"/>
              </a:rPr>
              <a:t>Chat]</a:t>
            </a:r>
            <a:br>
              <a:rPr lang="en-US" sz="2400" b="1" dirty="0">
                <a:solidFill>
                  <a:schemeClr val="tx2"/>
                </a:solidFill>
                <a:latin typeface="Corbel"/>
                <a:cs typeface="Corbel"/>
              </a:rPr>
            </a:br>
            <a:endParaRPr lang="en-US" sz="2400" dirty="0"/>
          </a:p>
        </p:txBody>
      </p:sp>
      <p:sp>
        <p:nvSpPr>
          <p:cNvPr id="4" name="TextBox 3"/>
          <p:cNvSpPr txBox="1"/>
          <p:nvPr/>
        </p:nvSpPr>
        <p:spPr>
          <a:xfrm>
            <a:off x="762000" y="2590800"/>
            <a:ext cx="7848600" cy="2062103"/>
          </a:xfrm>
          <a:prstGeom prst="rect">
            <a:avLst/>
          </a:prstGeom>
          <a:noFill/>
        </p:spPr>
        <p:txBody>
          <a:bodyPr wrap="square" rtlCol="0">
            <a:spAutoFit/>
          </a:bodyPr>
          <a:lstStyle/>
          <a:p>
            <a:pPr marL="571500" indent="-571500">
              <a:buFont typeface="Wingdings" charset="2"/>
              <a:buChar char="q"/>
            </a:pPr>
            <a:r>
              <a:rPr lang="en-US" sz="2400" dirty="0">
                <a:latin typeface="Corbel"/>
                <a:cs typeface="Corbel"/>
              </a:rPr>
              <a:t>Have you allowed yourself to be in a cave?</a:t>
            </a:r>
          </a:p>
          <a:p>
            <a:endParaRPr lang="en-US" sz="2400" dirty="0">
              <a:latin typeface="Corbel"/>
              <a:cs typeface="Corbel"/>
            </a:endParaRPr>
          </a:p>
          <a:p>
            <a:pPr marL="571500" indent="-571500">
              <a:buFont typeface="Wingdings" charset="2"/>
              <a:buChar char="q"/>
            </a:pPr>
            <a:r>
              <a:rPr lang="en-US" sz="2400" dirty="0">
                <a:latin typeface="Corbel"/>
                <a:cs typeface="Corbel"/>
              </a:rPr>
              <a:t>Are you putting other people in caves because you need to be refreshed, revived and renewed?</a:t>
            </a:r>
          </a:p>
          <a:p>
            <a:endParaRPr lang="en-US" sz="3200" dirty="0"/>
          </a:p>
        </p:txBody>
      </p:sp>
      <p:pic>
        <p:nvPicPr>
          <p:cNvPr id="5" name="Picture 4"/>
          <p:cNvPicPr>
            <a:picLocks noChangeAspect="1"/>
          </p:cNvPicPr>
          <p:nvPr/>
        </p:nvPicPr>
        <p:blipFill>
          <a:blip r:embed="rId2"/>
          <a:stretch>
            <a:fillRect/>
          </a:stretch>
        </p:blipFill>
        <p:spPr>
          <a:xfrm>
            <a:off x="3200400" y="4114800"/>
            <a:ext cx="2717800" cy="2463800"/>
          </a:xfrm>
          <a:prstGeom prst="rect">
            <a:avLst/>
          </a:prstGeom>
        </p:spPr>
      </p:pic>
    </p:spTree>
    <p:extLst>
      <p:ext uri="{BB962C8B-B14F-4D97-AF65-F5344CB8AC3E}">
        <p14:creationId xmlns:p14="http://schemas.microsoft.com/office/powerpoint/2010/main" val="90389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Corbel"/>
                <a:cs typeface="Corbel"/>
              </a:rPr>
              <a:t>Notes &amp; Final Thoughts:</a:t>
            </a:r>
            <a:br>
              <a:rPr lang="en-US" dirty="0">
                <a:solidFill>
                  <a:schemeClr val="tx2"/>
                </a:solidFill>
                <a:latin typeface="Corbel"/>
                <a:cs typeface="Corbel"/>
              </a:rPr>
            </a:br>
            <a:endParaRPr lang="en-US" dirty="0">
              <a:latin typeface="Corbel"/>
              <a:cs typeface="Corbel"/>
            </a:endParaRPr>
          </a:p>
        </p:txBody>
      </p:sp>
      <p:pic>
        <p:nvPicPr>
          <p:cNvPr id="3" name="Picture 2"/>
          <p:cNvPicPr>
            <a:picLocks noChangeAspect="1"/>
          </p:cNvPicPr>
          <p:nvPr/>
        </p:nvPicPr>
        <p:blipFill>
          <a:blip r:embed="rId2"/>
          <a:stretch>
            <a:fillRect/>
          </a:stretch>
        </p:blipFill>
        <p:spPr>
          <a:xfrm>
            <a:off x="3200400" y="2514600"/>
            <a:ext cx="2717800" cy="2463800"/>
          </a:xfrm>
          <a:prstGeom prst="rect">
            <a:avLst/>
          </a:prstGeom>
        </p:spPr>
      </p:pic>
    </p:spTree>
    <p:extLst>
      <p:ext uri="{BB962C8B-B14F-4D97-AF65-F5344CB8AC3E}">
        <p14:creationId xmlns:p14="http://schemas.microsoft.com/office/powerpoint/2010/main" val="161164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a:cs typeface="Corbel"/>
              </a:rPr>
              <a:t>Goals &amp; Key Concepts</a:t>
            </a:r>
          </a:p>
        </p:txBody>
      </p:sp>
      <p:pic>
        <p:nvPicPr>
          <p:cNvPr id="4" name="Content Placeholder 3"/>
          <p:cNvPicPr>
            <a:picLocks noGrp="1" noChangeAspect="1"/>
          </p:cNvPicPr>
          <p:nvPr>
            <p:ph idx="1"/>
          </p:nvPr>
        </p:nvPicPr>
        <p:blipFill>
          <a:blip r:embed="rId2"/>
          <a:srcRect t="14664" b="14664"/>
          <a:stretch>
            <a:fillRect/>
          </a:stretch>
        </p:blipFill>
        <p:spPr>
          <a:xfrm>
            <a:off x="0" y="5713868"/>
            <a:ext cx="2209800" cy="1169894"/>
          </a:xfrm>
        </p:spPr>
      </p:pic>
      <p:pic>
        <p:nvPicPr>
          <p:cNvPr id="5" name="Picture 4"/>
          <p:cNvPicPr>
            <a:picLocks noChangeAspect="1"/>
          </p:cNvPicPr>
          <p:nvPr/>
        </p:nvPicPr>
        <p:blipFill>
          <a:blip r:embed="rId2"/>
          <a:stretch>
            <a:fillRect/>
          </a:stretch>
        </p:blipFill>
        <p:spPr>
          <a:xfrm>
            <a:off x="6858000" y="5674309"/>
            <a:ext cx="2286000" cy="1183691"/>
          </a:xfrm>
          <a:prstGeom prst="rect">
            <a:avLst/>
          </a:prstGeom>
        </p:spPr>
      </p:pic>
      <p:sp>
        <p:nvSpPr>
          <p:cNvPr id="6" name="Rectangle 5"/>
          <p:cNvSpPr/>
          <p:nvPr/>
        </p:nvSpPr>
        <p:spPr>
          <a:xfrm>
            <a:off x="533400" y="2209800"/>
            <a:ext cx="8001000" cy="3046988"/>
          </a:xfrm>
          <a:prstGeom prst="rect">
            <a:avLst/>
          </a:prstGeom>
        </p:spPr>
        <p:txBody>
          <a:bodyPr wrap="square">
            <a:spAutoFit/>
          </a:bodyPr>
          <a:lstStyle/>
          <a:p>
            <a:r>
              <a:rPr lang="en-US" sz="2400" b="1" dirty="0">
                <a:latin typeface="Corbel"/>
                <a:cs typeface="Corbel"/>
              </a:rPr>
              <a:t>GOALS &amp; KEY CONCEPTS:</a:t>
            </a:r>
          </a:p>
          <a:p>
            <a:pPr marL="342900" indent="-342900">
              <a:buFont typeface="Wingdings" charset="2"/>
              <a:buChar char="q"/>
            </a:pPr>
            <a:r>
              <a:rPr lang="en-US" sz="2400" dirty="0">
                <a:latin typeface="Corbel"/>
                <a:cs typeface="Corbel"/>
              </a:rPr>
              <a:t>To understand God’s concept for His Sabbath rest.</a:t>
            </a:r>
          </a:p>
          <a:p>
            <a:pPr marL="342900" indent="-342900">
              <a:buFont typeface="Wingdings" charset="2"/>
              <a:buChar char="q"/>
            </a:pPr>
            <a:r>
              <a:rPr lang="en-US" sz="2400" dirty="0">
                <a:latin typeface="Corbel"/>
                <a:cs typeface="Corbel"/>
              </a:rPr>
              <a:t>To explore, acknowledge and accept where you need to be refreshed, revived and renewed in your life.</a:t>
            </a:r>
          </a:p>
          <a:p>
            <a:pPr marL="342900" indent="-342900">
              <a:buFont typeface="Wingdings" charset="2"/>
              <a:buChar char="q"/>
            </a:pPr>
            <a:r>
              <a:rPr lang="en-US" sz="2400" dirty="0">
                <a:latin typeface="Corbel"/>
                <a:cs typeface="Corbel"/>
              </a:rPr>
              <a:t>To understand the healing power of God’s Word when we apply it to our daily lives.</a:t>
            </a:r>
          </a:p>
          <a:p>
            <a:pPr marL="342900" indent="-342900">
              <a:buFont typeface="Wingdings" charset="2"/>
              <a:buChar char="q"/>
            </a:pPr>
            <a:r>
              <a:rPr lang="en-US" sz="2400" dirty="0">
                <a:latin typeface="Corbel"/>
                <a:cs typeface="Corbel"/>
              </a:rPr>
              <a:t>To know that you can live a restored life in a relationship with Jesus.</a:t>
            </a:r>
          </a:p>
        </p:txBody>
      </p:sp>
    </p:spTree>
    <p:extLst>
      <p:ext uri="{BB962C8B-B14F-4D97-AF65-F5344CB8AC3E}">
        <p14:creationId xmlns:p14="http://schemas.microsoft.com/office/powerpoint/2010/main" val="226851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a:cs typeface="Corbel"/>
              </a:rPr>
              <a:t>Icebreaker</a:t>
            </a:r>
          </a:p>
        </p:txBody>
      </p:sp>
      <p:sp>
        <p:nvSpPr>
          <p:cNvPr id="3" name="Content Placeholder 2"/>
          <p:cNvSpPr>
            <a:spLocks noGrp="1"/>
          </p:cNvSpPr>
          <p:nvPr>
            <p:ph idx="1"/>
          </p:nvPr>
        </p:nvSpPr>
        <p:spPr/>
        <p:txBody>
          <a:bodyPr/>
          <a:lstStyle/>
          <a:p>
            <a:pPr lvl="0">
              <a:buFont typeface="Wingdings" charset="2"/>
              <a:buChar char="q"/>
            </a:pPr>
            <a:r>
              <a:rPr lang="en-US" sz="2400" dirty="0">
                <a:solidFill>
                  <a:schemeClr val="tx1"/>
                </a:solidFill>
                <a:latin typeface="Corbel"/>
                <a:ea typeface="+mn-ea"/>
                <a:cs typeface="Corbel"/>
              </a:rPr>
              <a:t>Share with the group or type in the “chat” area why this topic relates to you as a woman.</a:t>
            </a:r>
          </a:p>
          <a:p>
            <a:pPr lvl="0">
              <a:buFont typeface="Wingdings" charset="2"/>
              <a:buChar char="q"/>
            </a:pPr>
            <a:endParaRPr lang="en-US" sz="2400" dirty="0">
              <a:latin typeface="Corbel"/>
              <a:cs typeface="Corbel"/>
            </a:endParaRPr>
          </a:p>
          <a:p>
            <a:pPr marL="0" lvl="0" indent="0">
              <a:buNone/>
            </a:pPr>
            <a:endParaRPr lang="en-US" sz="2400" dirty="0">
              <a:solidFill>
                <a:schemeClr val="tx1"/>
              </a:solidFill>
              <a:latin typeface="Corbel"/>
              <a:ea typeface="+mn-ea"/>
              <a:cs typeface="Corbel"/>
            </a:endParaRPr>
          </a:p>
          <a:p>
            <a:pPr lvl="0">
              <a:buFont typeface="Wingdings" charset="2"/>
              <a:buChar char="q"/>
            </a:pPr>
            <a:r>
              <a:rPr lang="en-US" sz="2400" dirty="0">
                <a:solidFill>
                  <a:schemeClr val="tx1"/>
                </a:solidFill>
                <a:latin typeface="Corbel"/>
                <a:ea typeface="+mn-ea"/>
                <a:cs typeface="Corbel"/>
              </a:rPr>
              <a:t>What areas of your life need to be refreshed, revived and renewed?</a:t>
            </a:r>
          </a:p>
          <a:p>
            <a:endParaRPr lang="en-US" dirty="0"/>
          </a:p>
        </p:txBody>
      </p:sp>
      <p:pic>
        <p:nvPicPr>
          <p:cNvPr id="4" name="Picture 3"/>
          <p:cNvPicPr>
            <a:picLocks noChangeAspect="1"/>
          </p:cNvPicPr>
          <p:nvPr/>
        </p:nvPicPr>
        <p:blipFill>
          <a:blip r:embed="rId2"/>
          <a:stretch>
            <a:fillRect/>
          </a:stretch>
        </p:blipFill>
        <p:spPr>
          <a:xfrm>
            <a:off x="5156200" y="4203700"/>
            <a:ext cx="3987800" cy="2654300"/>
          </a:xfrm>
          <a:prstGeom prst="rect">
            <a:avLst/>
          </a:prstGeom>
        </p:spPr>
      </p:pic>
    </p:spTree>
    <p:extLst>
      <p:ext uri="{BB962C8B-B14F-4D97-AF65-F5344CB8AC3E}">
        <p14:creationId xmlns:p14="http://schemas.microsoft.com/office/powerpoint/2010/main" val="364139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chemeClr val="tx2"/>
                </a:solidFill>
                <a:latin typeface="Corbel"/>
                <a:cs typeface="Corbel"/>
              </a:rPr>
              <a:t>A. DEFINITIONS:</a:t>
            </a:r>
            <a:br>
              <a:rPr lang="en-US" dirty="0">
                <a:solidFill>
                  <a:schemeClr val="tx2"/>
                </a:solidFill>
                <a:latin typeface="Corbel"/>
                <a:cs typeface="Corbel"/>
              </a:rPr>
            </a:br>
            <a:endParaRPr lang="en-US" dirty="0">
              <a:latin typeface="Corbel"/>
              <a:cs typeface="Corbel"/>
            </a:endParaRPr>
          </a:p>
        </p:txBody>
      </p:sp>
      <p:sp>
        <p:nvSpPr>
          <p:cNvPr id="3" name="Content Placeholder 2"/>
          <p:cNvSpPr>
            <a:spLocks noGrp="1"/>
          </p:cNvSpPr>
          <p:nvPr>
            <p:ph idx="1"/>
          </p:nvPr>
        </p:nvSpPr>
        <p:spPr/>
        <p:txBody>
          <a:bodyPr/>
          <a:lstStyle/>
          <a:p>
            <a:pPr lvl="0">
              <a:buFont typeface="Wingdings" charset="2"/>
              <a:buChar char="q"/>
            </a:pPr>
            <a:r>
              <a:rPr lang="en-US" sz="2400" b="1" dirty="0">
                <a:solidFill>
                  <a:schemeClr val="tx1"/>
                </a:solidFill>
                <a:latin typeface="Corbel"/>
                <a:ea typeface="+mn-ea"/>
                <a:cs typeface="Corbel"/>
              </a:rPr>
              <a:t>REFRESH:</a:t>
            </a:r>
            <a:r>
              <a:rPr lang="en-US" sz="2400" dirty="0">
                <a:solidFill>
                  <a:schemeClr val="tx1"/>
                </a:solidFill>
                <a:latin typeface="Corbel"/>
                <a:ea typeface="+mn-ea"/>
                <a:cs typeface="Corbel"/>
              </a:rPr>
              <a:t> 1. To restore strength and animation. 2. To freshen, to update 3. Repair and restore.</a:t>
            </a:r>
          </a:p>
          <a:p>
            <a:pPr lvl="0">
              <a:buFont typeface="Wingdings" charset="2"/>
              <a:buChar char="q"/>
            </a:pPr>
            <a:r>
              <a:rPr lang="en-US" sz="2400" b="1" dirty="0">
                <a:solidFill>
                  <a:schemeClr val="tx1"/>
                </a:solidFill>
                <a:latin typeface="Corbel"/>
                <a:ea typeface="+mn-ea"/>
                <a:cs typeface="Corbel"/>
              </a:rPr>
              <a:t>REVIVE</a:t>
            </a:r>
            <a:r>
              <a:rPr lang="en-US" sz="2400" dirty="0">
                <a:solidFill>
                  <a:schemeClr val="tx1"/>
                </a:solidFill>
                <a:latin typeface="Corbel"/>
                <a:ea typeface="+mn-ea"/>
                <a:cs typeface="Corbel"/>
              </a:rPr>
              <a:t>: 1. To return to consciousness or life; become active or flourishing again. 2. To restore from a depressed, inactive, or unused state: bring back. 3. To renew in the mind or memory.</a:t>
            </a:r>
          </a:p>
          <a:p>
            <a:pPr lvl="0">
              <a:buFont typeface="Wingdings" charset="2"/>
              <a:buChar char="q"/>
            </a:pPr>
            <a:r>
              <a:rPr lang="en-US" sz="2400" b="1" dirty="0">
                <a:solidFill>
                  <a:schemeClr val="tx1"/>
                </a:solidFill>
                <a:latin typeface="Corbel"/>
                <a:ea typeface="+mn-ea"/>
                <a:cs typeface="Corbel"/>
              </a:rPr>
              <a:t>RENEW</a:t>
            </a:r>
            <a:r>
              <a:rPr lang="en-US" sz="2400" dirty="0">
                <a:solidFill>
                  <a:schemeClr val="tx1"/>
                </a:solidFill>
                <a:latin typeface="Corbel"/>
                <a:ea typeface="+mn-ea"/>
                <a:cs typeface="Corbel"/>
              </a:rPr>
              <a:t>: 1. To make new spiritually 2. To make extensive changes. 3. To repeat or resume.</a:t>
            </a:r>
          </a:p>
          <a:p>
            <a:pPr>
              <a:buFont typeface="Wingdings" charset="2"/>
              <a:buChar char="q"/>
            </a:pPr>
            <a:endParaRPr lang="en-US" dirty="0"/>
          </a:p>
        </p:txBody>
      </p:sp>
    </p:spTree>
    <p:extLst>
      <p:ext uri="{BB962C8B-B14F-4D97-AF65-F5344CB8AC3E}">
        <p14:creationId xmlns:p14="http://schemas.microsoft.com/office/powerpoint/2010/main" val="267552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a:t>
            </a:r>
            <a:r>
              <a:rPr lang="en-US" b="1" dirty="0">
                <a:solidFill>
                  <a:schemeClr val="tx2"/>
                </a:solidFill>
                <a:latin typeface="+mj-lt"/>
                <a:ea typeface="+mj-ea"/>
                <a:cs typeface="+mj-cs"/>
              </a:rPr>
              <a:t> </a:t>
            </a:r>
            <a:r>
              <a:rPr lang="en-US" b="1" dirty="0">
                <a:solidFill>
                  <a:schemeClr val="tx2"/>
                </a:solidFill>
                <a:latin typeface="Corbel"/>
                <a:ea typeface="+mj-ea"/>
                <a:cs typeface="Corbel"/>
              </a:rPr>
              <a:t>THE COMMANDMENT OF REST:</a:t>
            </a:r>
            <a:br>
              <a:rPr lang="en-US" dirty="0">
                <a:solidFill>
                  <a:schemeClr val="tx2"/>
                </a:solidFill>
                <a:latin typeface="+mj-lt"/>
                <a:ea typeface="+mj-ea"/>
                <a:cs typeface="+mj-cs"/>
              </a:rPr>
            </a:br>
            <a:endParaRPr lang="en-US" dirty="0"/>
          </a:p>
        </p:txBody>
      </p:sp>
      <p:sp>
        <p:nvSpPr>
          <p:cNvPr id="3" name="Content Placeholder 2"/>
          <p:cNvSpPr>
            <a:spLocks noGrp="1"/>
          </p:cNvSpPr>
          <p:nvPr>
            <p:ph idx="1"/>
          </p:nvPr>
        </p:nvSpPr>
        <p:spPr/>
        <p:txBody>
          <a:bodyPr/>
          <a:lstStyle/>
          <a:p>
            <a:pPr>
              <a:buFont typeface="Wingdings" charset="2"/>
              <a:buChar char="q"/>
            </a:pPr>
            <a:r>
              <a:rPr lang="en-US" sz="4000" dirty="0">
                <a:solidFill>
                  <a:schemeClr val="tx1"/>
                </a:solidFill>
                <a:latin typeface="Corbel"/>
                <a:cs typeface="Corbel"/>
              </a:rPr>
              <a:t>Genesis 2:2-3 </a:t>
            </a:r>
          </a:p>
          <a:p>
            <a:pPr>
              <a:buFont typeface="Wingdings" charset="2"/>
              <a:buChar char="q"/>
            </a:pPr>
            <a:r>
              <a:rPr lang="en-US" sz="4000" dirty="0">
                <a:solidFill>
                  <a:schemeClr val="tx1"/>
                </a:solidFill>
                <a:latin typeface="Corbel"/>
                <a:cs typeface="Corbel"/>
              </a:rPr>
              <a:t>Exodus 20:8-11</a:t>
            </a:r>
          </a:p>
        </p:txBody>
      </p:sp>
      <p:pic>
        <p:nvPicPr>
          <p:cNvPr id="4" name="Picture 3"/>
          <p:cNvPicPr>
            <a:picLocks noChangeAspect="1"/>
          </p:cNvPicPr>
          <p:nvPr/>
        </p:nvPicPr>
        <p:blipFill>
          <a:blip r:embed="rId2"/>
          <a:stretch>
            <a:fillRect/>
          </a:stretch>
        </p:blipFill>
        <p:spPr>
          <a:xfrm>
            <a:off x="5062408" y="4114800"/>
            <a:ext cx="4114800" cy="2743200"/>
          </a:xfrm>
          <a:prstGeom prst="rect">
            <a:avLst/>
          </a:prstGeom>
        </p:spPr>
      </p:pic>
    </p:spTree>
    <p:extLst>
      <p:ext uri="{BB962C8B-B14F-4D97-AF65-F5344CB8AC3E}">
        <p14:creationId xmlns:p14="http://schemas.microsoft.com/office/powerpoint/2010/main" val="184118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153400" cy="1066800"/>
          </a:xfrm>
        </p:spPr>
        <p:txBody>
          <a:bodyPr/>
          <a:lstStyle/>
          <a:p>
            <a:r>
              <a:rPr lang="en-US" sz="4000" b="1" dirty="0">
                <a:solidFill>
                  <a:schemeClr val="tx2"/>
                </a:solidFill>
                <a:latin typeface="+mj-lt"/>
                <a:ea typeface="+mj-ea"/>
                <a:cs typeface="+mj-cs"/>
              </a:rPr>
              <a:t>Questions of Reflection &amp; Discussion: </a:t>
            </a:r>
            <a:br>
              <a:rPr lang="en-US" sz="4000" b="1" dirty="0">
                <a:solidFill>
                  <a:schemeClr val="tx2"/>
                </a:solidFill>
                <a:latin typeface="+mj-lt"/>
                <a:ea typeface="+mj-ea"/>
                <a:cs typeface="+mj-cs"/>
              </a:rPr>
            </a:br>
            <a:r>
              <a:rPr lang="en-US" sz="4000" b="1" dirty="0">
                <a:solidFill>
                  <a:schemeClr val="tx2"/>
                </a:solidFill>
                <a:latin typeface="+mj-lt"/>
                <a:ea typeface="+mj-ea"/>
                <a:cs typeface="+mj-cs"/>
              </a:rPr>
              <a:t>[Group Feedback &amp; Use Chat]</a:t>
            </a:r>
            <a:br>
              <a:rPr lang="en-US" b="1" dirty="0">
                <a:solidFill>
                  <a:schemeClr val="tx2"/>
                </a:solidFill>
                <a:latin typeface="+mj-lt"/>
                <a:ea typeface="+mj-ea"/>
                <a:cs typeface="+mj-cs"/>
              </a:rPr>
            </a:br>
            <a:endParaRPr lang="en-US" dirty="0"/>
          </a:p>
        </p:txBody>
      </p:sp>
      <p:sp>
        <p:nvSpPr>
          <p:cNvPr id="3" name="Content Placeholder 2"/>
          <p:cNvSpPr>
            <a:spLocks noGrp="1"/>
          </p:cNvSpPr>
          <p:nvPr>
            <p:ph idx="1"/>
          </p:nvPr>
        </p:nvSpPr>
        <p:spPr/>
        <p:txBody>
          <a:bodyPr/>
          <a:lstStyle/>
          <a:p>
            <a:pPr>
              <a:buFont typeface="Wingdings" charset="2"/>
              <a:buChar char="q"/>
            </a:pPr>
            <a:r>
              <a:rPr lang="en-US" sz="2800" dirty="0">
                <a:solidFill>
                  <a:schemeClr val="tx1"/>
                </a:solidFill>
                <a:latin typeface="Corbel"/>
                <a:cs typeface="Corbel"/>
              </a:rPr>
              <a:t>What do women need to do to obey the Lord’s commandments? Physically, emotionally and spiritually?</a:t>
            </a:r>
          </a:p>
          <a:p>
            <a:pPr lvl="0">
              <a:buFont typeface="Wingdings" charset="2"/>
              <a:buChar char="q"/>
            </a:pPr>
            <a:r>
              <a:rPr lang="en-US" sz="2800" dirty="0">
                <a:solidFill>
                  <a:schemeClr val="tx1"/>
                </a:solidFill>
                <a:latin typeface="Corbel"/>
                <a:cs typeface="Corbel"/>
              </a:rPr>
              <a:t>How do you incorporate rest into your lifestyle?</a:t>
            </a:r>
          </a:p>
          <a:p>
            <a:pPr lvl="0">
              <a:buFont typeface="Wingdings" charset="2"/>
              <a:buChar char="q"/>
            </a:pPr>
            <a:r>
              <a:rPr lang="en-US" sz="2800" dirty="0">
                <a:solidFill>
                  <a:schemeClr val="tx1"/>
                </a:solidFill>
                <a:latin typeface="Corbel"/>
                <a:cs typeface="Corbel"/>
              </a:rPr>
              <a:t>How are you obeying or not obeying this principle of life?</a:t>
            </a:r>
          </a:p>
          <a:p>
            <a:pPr lvl="0">
              <a:buFont typeface="Wingdings" charset="2"/>
              <a:buChar char="q"/>
            </a:pPr>
            <a:r>
              <a:rPr lang="en-US" sz="2800" dirty="0">
                <a:solidFill>
                  <a:schemeClr val="tx1"/>
                </a:solidFill>
                <a:latin typeface="Corbel"/>
                <a:cs typeface="Corbel"/>
              </a:rPr>
              <a:t>What do you need to learn about rest?</a:t>
            </a:r>
          </a:p>
          <a:p>
            <a:pPr>
              <a:buFont typeface="Wingdings" charset="2"/>
              <a:buChar char="q"/>
            </a:pPr>
            <a:endParaRPr lang="en-US" dirty="0"/>
          </a:p>
        </p:txBody>
      </p:sp>
    </p:spTree>
    <p:extLst>
      <p:ext uri="{BB962C8B-B14F-4D97-AF65-F5344CB8AC3E}">
        <p14:creationId xmlns:p14="http://schemas.microsoft.com/office/powerpoint/2010/main" val="233416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solidFill>
                  <a:schemeClr val="tx2"/>
                </a:solidFill>
                <a:latin typeface="Corbel"/>
                <a:cs typeface="Corbel"/>
              </a:rPr>
              <a:t>C. SCRIPTURES:</a:t>
            </a:r>
            <a:br>
              <a:rPr lang="en-US" dirty="0">
                <a:solidFill>
                  <a:schemeClr val="tx2"/>
                </a:solidFill>
                <a:latin typeface="Corbel"/>
                <a:cs typeface="Corbel"/>
              </a:rPr>
            </a:br>
            <a:r>
              <a:rPr lang="en-US" dirty="0">
                <a:latin typeface="Corbel"/>
                <a:cs typeface="Corbel"/>
              </a:rPr>
              <a:t>REFRESH</a:t>
            </a:r>
          </a:p>
        </p:txBody>
      </p:sp>
      <p:sp>
        <p:nvSpPr>
          <p:cNvPr id="3" name="Content Placeholder 2"/>
          <p:cNvSpPr>
            <a:spLocks noGrp="1"/>
          </p:cNvSpPr>
          <p:nvPr>
            <p:ph idx="1"/>
          </p:nvPr>
        </p:nvSpPr>
        <p:spPr>
          <a:xfrm>
            <a:off x="533400" y="1981200"/>
            <a:ext cx="8229600" cy="4419600"/>
          </a:xfrm>
        </p:spPr>
        <p:txBody>
          <a:bodyPr/>
          <a:lstStyle/>
          <a:p>
            <a:pPr lvl="0"/>
            <a:r>
              <a:rPr lang="en-US" sz="2400" dirty="0">
                <a:latin typeface="Corbel"/>
                <a:ea typeface="+mn-ea"/>
                <a:cs typeface="Corbel"/>
              </a:rPr>
              <a:t>Proverbs 3:21-23 </a:t>
            </a:r>
            <a:r>
              <a:rPr lang="en-US" sz="2400" b="1" baseline="30000" dirty="0">
                <a:latin typeface="Corbel"/>
                <a:ea typeface="+mn-ea"/>
                <a:cs typeface="Corbel"/>
              </a:rPr>
              <a:t>21 </a:t>
            </a:r>
            <a:r>
              <a:rPr lang="en-US" sz="2400" dirty="0">
                <a:latin typeface="Corbel"/>
                <a:ea typeface="+mn-ea"/>
                <a:cs typeface="Corbel"/>
              </a:rPr>
              <a:t>My child, don’t lose sight of common sense and discernment. Hang on to them,</a:t>
            </a:r>
            <a:br>
              <a:rPr lang="en-US" sz="2400" dirty="0">
                <a:latin typeface="Corbel"/>
                <a:ea typeface="+mn-ea"/>
                <a:cs typeface="Corbel"/>
              </a:rPr>
            </a:br>
            <a:r>
              <a:rPr lang="en-US" sz="2400" b="1" baseline="30000" dirty="0">
                <a:latin typeface="Corbel"/>
                <a:ea typeface="+mn-ea"/>
                <a:cs typeface="Corbel"/>
              </a:rPr>
              <a:t>22 </a:t>
            </a:r>
            <a:r>
              <a:rPr lang="en-US" sz="2400" dirty="0">
                <a:latin typeface="Corbel"/>
                <a:ea typeface="+mn-ea"/>
                <a:cs typeface="Corbel"/>
              </a:rPr>
              <a:t>for they will </a:t>
            </a:r>
            <a:r>
              <a:rPr lang="en-US" sz="2400" b="1" i="1" u="sng" dirty="0">
                <a:latin typeface="Corbel"/>
                <a:ea typeface="+mn-ea"/>
                <a:cs typeface="Corbel"/>
              </a:rPr>
              <a:t>refresh </a:t>
            </a:r>
            <a:r>
              <a:rPr lang="en-US" sz="2400" dirty="0">
                <a:latin typeface="Corbel"/>
                <a:ea typeface="+mn-ea"/>
                <a:cs typeface="Corbel"/>
              </a:rPr>
              <a:t>your soul. They are like jewels on a necklace.</a:t>
            </a:r>
            <a:r>
              <a:rPr lang="en-US" sz="2400" b="1" baseline="30000" dirty="0">
                <a:latin typeface="Corbel"/>
                <a:ea typeface="+mn-ea"/>
                <a:cs typeface="Corbel"/>
              </a:rPr>
              <a:t>23 </a:t>
            </a:r>
            <a:r>
              <a:rPr lang="en-US" sz="2400" dirty="0">
                <a:latin typeface="Corbel"/>
                <a:ea typeface="+mn-ea"/>
                <a:cs typeface="Corbel"/>
              </a:rPr>
              <a:t>They keep you safe on your way and your feet will not stumble.</a:t>
            </a:r>
          </a:p>
          <a:p>
            <a:pPr lvl="0"/>
            <a:r>
              <a:rPr lang="en-US" sz="2400" dirty="0">
                <a:latin typeface="Corbel"/>
                <a:ea typeface="+mn-ea"/>
                <a:cs typeface="Corbel"/>
              </a:rPr>
              <a:t>Proverbs 11:25 The generous will prosper; those who</a:t>
            </a:r>
            <a:r>
              <a:rPr lang="en-US" sz="2400" b="1" i="1" dirty="0">
                <a:latin typeface="Corbel"/>
                <a:ea typeface="+mn-ea"/>
                <a:cs typeface="Corbel"/>
              </a:rPr>
              <a:t> </a:t>
            </a:r>
            <a:r>
              <a:rPr lang="en-US" sz="2400" b="1" i="1" u="sng" dirty="0">
                <a:latin typeface="Corbel"/>
                <a:ea typeface="+mn-ea"/>
                <a:cs typeface="Corbel"/>
              </a:rPr>
              <a:t>refresh</a:t>
            </a:r>
            <a:r>
              <a:rPr lang="en-US" sz="2400" dirty="0">
                <a:latin typeface="Corbel"/>
                <a:ea typeface="+mn-ea"/>
                <a:cs typeface="Corbel"/>
              </a:rPr>
              <a:t> others will themselves be refreshed.</a:t>
            </a:r>
          </a:p>
          <a:p>
            <a:pPr lvl="0"/>
            <a:r>
              <a:rPr lang="en-US" sz="2400" dirty="0">
                <a:latin typeface="Corbel"/>
                <a:ea typeface="+mn-ea"/>
                <a:cs typeface="Corbel"/>
              </a:rPr>
              <a:t>Proverbs 25:13 Trustworthy messengers </a:t>
            </a:r>
            <a:r>
              <a:rPr lang="en-US" sz="2400" b="1" i="1" u="sng" dirty="0">
                <a:latin typeface="Corbel"/>
                <a:ea typeface="+mn-ea"/>
                <a:cs typeface="Corbel"/>
              </a:rPr>
              <a:t>refresh</a:t>
            </a:r>
            <a:r>
              <a:rPr lang="en-US" sz="2400" dirty="0">
                <a:latin typeface="Corbel"/>
                <a:ea typeface="+mn-ea"/>
                <a:cs typeface="Corbel"/>
              </a:rPr>
              <a:t> like snow in summer. They revive the spirit of their employer.</a:t>
            </a:r>
          </a:p>
          <a:p>
            <a:endParaRPr lang="en-US" dirty="0"/>
          </a:p>
        </p:txBody>
      </p:sp>
    </p:spTree>
    <p:extLst>
      <p:ext uri="{BB962C8B-B14F-4D97-AF65-F5344CB8AC3E}">
        <p14:creationId xmlns:p14="http://schemas.microsoft.com/office/powerpoint/2010/main" val="370697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lvl="0"/>
            <a:r>
              <a:rPr lang="en-US" b="1" dirty="0">
                <a:solidFill>
                  <a:schemeClr val="tx2"/>
                </a:solidFill>
                <a:latin typeface="Corbel"/>
                <a:cs typeface="Corbel"/>
              </a:rPr>
              <a:t>D. WOMEN IN THE BIBLE</a:t>
            </a:r>
            <a:br>
              <a:rPr lang="en-US" dirty="0">
                <a:solidFill>
                  <a:schemeClr val="tx2"/>
                </a:solidFill>
                <a:latin typeface="Corbel"/>
                <a:cs typeface="Corbel"/>
              </a:rPr>
            </a:br>
            <a:endParaRPr lang="en-US" dirty="0">
              <a:latin typeface="Corbel"/>
              <a:cs typeface="Corbel"/>
            </a:endParaRPr>
          </a:p>
        </p:txBody>
      </p:sp>
      <p:sp>
        <p:nvSpPr>
          <p:cNvPr id="3" name="Content Placeholder 2"/>
          <p:cNvSpPr>
            <a:spLocks noGrp="1"/>
          </p:cNvSpPr>
          <p:nvPr>
            <p:ph type="subTitle" sz="quarter" idx="1"/>
          </p:nvPr>
        </p:nvSpPr>
        <p:spPr/>
        <p:txBody>
          <a:bodyPr/>
          <a:lstStyle/>
          <a:p>
            <a:pPr marL="0" indent="0" algn="ctr">
              <a:buNone/>
            </a:pPr>
            <a:r>
              <a:rPr lang="en-US" b="1" u="sng" dirty="0">
                <a:solidFill>
                  <a:schemeClr val="tx1"/>
                </a:solidFill>
                <a:latin typeface="+mn-lt"/>
                <a:ea typeface="+mn-ea"/>
                <a:cs typeface="+mn-cs"/>
              </a:rPr>
              <a:t> </a:t>
            </a:r>
          </a:p>
          <a:p>
            <a:pPr marL="0" indent="0" algn="ctr">
              <a:buNone/>
            </a:pPr>
            <a:r>
              <a:rPr lang="en-US" b="1" u="sng" dirty="0">
                <a:solidFill>
                  <a:schemeClr val="tx1"/>
                </a:solidFill>
                <a:latin typeface="Corbel"/>
                <a:cs typeface="Corbel"/>
              </a:rPr>
              <a:t> </a:t>
            </a:r>
            <a:endParaRPr lang="en-US" dirty="0">
              <a:solidFill>
                <a:schemeClr val="tx1"/>
              </a:solidFill>
              <a:latin typeface="Corbel"/>
              <a:cs typeface="Corbel"/>
            </a:endParaRPr>
          </a:p>
          <a:p>
            <a:pPr algn="ctr"/>
            <a:endParaRPr lang="en-US" dirty="0"/>
          </a:p>
        </p:txBody>
      </p:sp>
    </p:spTree>
    <p:extLst>
      <p:ext uri="{BB962C8B-B14F-4D97-AF65-F5344CB8AC3E}">
        <p14:creationId xmlns:p14="http://schemas.microsoft.com/office/powerpoint/2010/main" val="631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marL="0" indent="0"/>
            <a:br>
              <a:rPr lang="en-US" sz="3600" b="1" u="sng" dirty="0">
                <a:solidFill>
                  <a:schemeClr val="accent5">
                    <a:lumMod val="25000"/>
                  </a:schemeClr>
                </a:solidFill>
                <a:latin typeface="Corbel"/>
                <a:cs typeface="Corbel"/>
              </a:rPr>
            </a:br>
            <a:r>
              <a:rPr lang="en-US" sz="3200" b="1" u="sng" dirty="0">
                <a:solidFill>
                  <a:schemeClr val="accent5">
                    <a:lumMod val="25000"/>
                  </a:schemeClr>
                </a:solidFill>
                <a:latin typeface="Corbel"/>
                <a:cs typeface="Corbel"/>
              </a:rPr>
              <a:t>Esther’s Beauty Treatments in a Harem   </a:t>
            </a:r>
            <a:br>
              <a:rPr lang="en-US" sz="3200" dirty="0">
                <a:solidFill>
                  <a:schemeClr val="accent5">
                    <a:lumMod val="25000"/>
                  </a:schemeClr>
                </a:solidFill>
                <a:latin typeface="Corbel"/>
                <a:cs typeface="Corbel"/>
              </a:rPr>
            </a:br>
            <a:r>
              <a:rPr lang="en-US" sz="3600" b="1" u="sng" dirty="0">
                <a:solidFill>
                  <a:schemeClr val="accent5">
                    <a:lumMod val="25000"/>
                  </a:schemeClr>
                </a:solidFill>
                <a:latin typeface="Corbel"/>
                <a:cs typeface="Corbel"/>
              </a:rPr>
              <a:t>Esther 2:8-14</a:t>
            </a:r>
            <a:br>
              <a:rPr lang="en-US" sz="3600" dirty="0">
                <a:solidFill>
                  <a:schemeClr val="accent5">
                    <a:lumMod val="25000"/>
                  </a:schemeClr>
                </a:solidFill>
                <a:latin typeface="Corbel"/>
                <a:cs typeface="Corbel"/>
              </a:rPr>
            </a:br>
            <a:endParaRPr lang="en-US" sz="3600" dirty="0">
              <a:solidFill>
                <a:schemeClr val="accent5">
                  <a:lumMod val="25000"/>
                </a:schemeClr>
              </a:solidFill>
            </a:endParaRPr>
          </a:p>
        </p:txBody>
      </p:sp>
    </p:spTree>
    <p:extLst>
      <p:ext uri="{BB962C8B-B14F-4D97-AF65-F5344CB8AC3E}">
        <p14:creationId xmlns:p14="http://schemas.microsoft.com/office/powerpoint/2010/main" val="2087220013"/>
      </p:ext>
    </p:extLst>
  </p:cSld>
  <p:clrMapOvr>
    <a:masterClrMapping/>
  </p:clrMapOvr>
</p:sld>
</file>

<file path=ppt/theme/theme1.xml><?xml version="1.0" encoding="utf-8"?>
<a:theme xmlns:a="http://schemas.openxmlformats.org/drawingml/2006/main" name="TM01069081">
  <a:themeElements>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Office Them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Office Them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TM01069081</Template>
  <TotalTime>61</TotalTime>
  <Words>945</Words>
  <Application>Microsoft Macintosh PowerPoint</Application>
  <PresentationFormat>On-screen Show (4:3)</PresentationFormat>
  <Paragraphs>66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Corbel</vt:lpstr>
      <vt:lpstr>Times New Roman</vt:lpstr>
      <vt:lpstr>Wingdings</vt:lpstr>
      <vt:lpstr>TM01069081</vt:lpstr>
      <vt:lpstr>Refresh, Revive &amp; Renew Part 1</vt:lpstr>
      <vt:lpstr>Goals &amp; Key Concepts</vt:lpstr>
      <vt:lpstr>Icebreaker</vt:lpstr>
      <vt:lpstr>A. DEFINITIONS: </vt:lpstr>
      <vt:lpstr>B. THE COMMANDMENT OF REST: </vt:lpstr>
      <vt:lpstr>Questions of Reflection &amp; Discussion:  [Group Feedback &amp; Use Chat] </vt:lpstr>
      <vt:lpstr>C. SCRIPTURES: REFRESH</vt:lpstr>
      <vt:lpstr>D. WOMEN IN THE BIBLE </vt:lpstr>
      <vt:lpstr> Esther’s Beauty Treatments in a Harem    Esther 2:8-14 </vt:lpstr>
      <vt:lpstr> Questions of Reflection &amp; Discussion: Esther 2:8-14 [Group Feedback &amp; Use Chat] </vt:lpstr>
      <vt:lpstr>The Faith of a Gentile Woman Matthew 15:21-28 </vt:lpstr>
      <vt:lpstr>Questions of Reflection &amp; Discussion:  Matthew 15:21-28  [Group Feedback &amp; Use Chat] </vt:lpstr>
      <vt:lpstr>Queen Jezebel &amp; The Prophet Elijah </vt:lpstr>
      <vt:lpstr>Elijah Flees to Sinai </vt:lpstr>
      <vt:lpstr>Questions of Reflection &amp; Discussion:   1 Kings 16:29-31, 1 Kings 18:1-8,15 1 Kings 19:1-9 [Group Feedback &amp; Use Chat] </vt:lpstr>
      <vt:lpstr>Questions of Reflection &amp; Discussion:   1 Kings 16:29-31, 1 Kings 18:1-8,15 1 Kings 19:1-9  {Continued}  [Group Feedback &amp; Use Chat] </vt:lpstr>
      <vt:lpstr>Questions of Reflection &amp; Discussion:   1 Kings 16:29-31, 1 Kings 18:1-8,15 1 Kings 19:1-9  {Continued}  [Group Feedback &amp; Use Chat] </vt:lpstr>
      <vt:lpstr>Questions of Reflection &amp; Discussion:   1 Kings 16:29-31, 1 Kings 18:1-8,15 1 Kings 19:1-9  {Continued}  [Group Feedback &amp; Use Chat] </vt:lpstr>
      <vt:lpstr>Notes &amp; Final Thoughts: </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 Revive Renew Part 1</dc:title>
  <dc:subject/>
  <dc:creator/>
  <cp:keywords/>
  <dc:description/>
  <cp:lastModifiedBy>Microsoft Office User</cp:lastModifiedBy>
  <cp:revision>12</cp:revision>
  <cp:lastPrinted>1601-01-01T00:00:00Z</cp:lastPrinted>
  <dcterms:created xsi:type="dcterms:W3CDTF">1601-01-01T00:00:00Z</dcterms:created>
  <dcterms:modified xsi:type="dcterms:W3CDTF">2020-04-30T18:51:26Z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TC010690811033</vt:lpwstr>
  </property>
</Properties>
</file>